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metadata/thumbnail" Target="docProps/thumbnail0.jpeg"/><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7"/>
  </p:notesMasterIdLst>
  <p:handoutMasterIdLst>
    <p:handoutMasterId r:id="rId18"/>
  </p:handoutMasterIdLst>
  <p:sldIdLst>
    <p:sldId id="453" r:id="rId2"/>
    <p:sldId id="485" r:id="rId3"/>
    <p:sldId id="467" r:id="rId4"/>
    <p:sldId id="521" r:id="rId5"/>
    <p:sldId id="538" r:id="rId6"/>
    <p:sldId id="535" r:id="rId7"/>
    <p:sldId id="520" r:id="rId8"/>
    <p:sldId id="539" r:id="rId9"/>
    <p:sldId id="536" r:id="rId10"/>
    <p:sldId id="531" r:id="rId11"/>
    <p:sldId id="537" r:id="rId12"/>
    <p:sldId id="540" r:id="rId13"/>
    <p:sldId id="495" r:id="rId14"/>
    <p:sldId id="529" r:id="rId15"/>
    <p:sldId id="53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BEBEB"/>
    <a:srgbClr val="376092"/>
    <a:srgbClr val="7F7F7F"/>
    <a:srgbClr val="825809"/>
    <a:srgbClr val="FFFFFF"/>
    <a:srgbClr val="4D822A"/>
    <a:srgbClr val="ABB1B0"/>
    <a:srgbClr val="ACACB0"/>
    <a:srgbClr val="A8A9B4"/>
    <a:srgbClr val="87F1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1" autoAdjust="0"/>
    <p:restoredTop sz="74751" autoAdjust="0"/>
  </p:normalViewPr>
  <p:slideViewPr>
    <p:cSldViewPr snapToGrid="0" snapToObjects="1">
      <p:cViewPr>
        <p:scale>
          <a:sx n="59" d="100"/>
          <a:sy n="59" d="100"/>
        </p:scale>
        <p:origin x="-1776" y="-3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notesViewPr>
    <p:cSldViewPr snapToGrid="0" snapToObjects="1">
      <p:cViewPr varScale="1">
        <p:scale>
          <a:sx n="82" d="100"/>
          <a:sy n="82" d="100"/>
        </p:scale>
        <p:origin x="-321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54BE7B-A62B-254B-9BFF-03D2E2E9FE14}" type="doc">
      <dgm:prSet loTypeId="urn:microsoft.com/office/officeart/2005/8/layout/cycle7" loCatId="" qsTypeId="urn:microsoft.com/office/officeart/2005/8/quickstyle/simple4" qsCatId="simple" csTypeId="urn:microsoft.com/office/officeart/2005/8/colors/accent0_2" csCatId="mainScheme" phldr="1"/>
      <dgm:spPr/>
      <dgm:t>
        <a:bodyPr/>
        <a:lstStyle/>
        <a:p>
          <a:endParaRPr lang="en-US"/>
        </a:p>
      </dgm:t>
    </dgm:pt>
    <dgm:pt modelId="{89A0BC0F-7FC0-0F40-9D25-E02EC4EA1D45}">
      <dgm:prSet phldrT="[Text]" custT="1"/>
      <dgm:spPr>
        <a:solidFill>
          <a:schemeClr val="bg1">
            <a:lumMod val="95000"/>
          </a:schemeClr>
        </a:solidFill>
        <a:ln>
          <a:solidFill>
            <a:schemeClr val="tx2">
              <a:lumMod val="75000"/>
            </a:schemeClr>
          </a:solidFill>
        </a:ln>
        <a:effectLst/>
      </dgm:spPr>
      <dgm:t>
        <a:bodyPr anchor="ctr"/>
        <a:lstStyle/>
        <a:p>
          <a:r>
            <a:rPr lang="en-US" sz="1800" u="none" dirty="0">
              <a:solidFill>
                <a:srgbClr val="000000"/>
              </a:solidFill>
            </a:rPr>
            <a:t>Environment/</a:t>
          </a:r>
          <a:r>
            <a:rPr lang="en-US" sz="1800" u="none" dirty="0" smtClean="0">
              <a:solidFill>
                <a:srgbClr val="000000"/>
              </a:solidFill>
            </a:rPr>
            <a:t>Experience</a:t>
          </a:r>
          <a:endParaRPr lang="en-US" sz="1800" u="none" dirty="0">
            <a:solidFill>
              <a:srgbClr val="000000"/>
            </a:solidFill>
          </a:endParaRPr>
        </a:p>
      </dgm:t>
    </dgm:pt>
    <dgm:pt modelId="{9AE25224-05A0-CA4E-87B6-CF91EF2A4353}" type="parTrans" cxnId="{65560772-C6F5-2D42-8A94-CD489B4BD015}">
      <dgm:prSet/>
      <dgm:spPr/>
      <dgm:t>
        <a:bodyPr/>
        <a:lstStyle/>
        <a:p>
          <a:endParaRPr lang="en-US"/>
        </a:p>
      </dgm:t>
    </dgm:pt>
    <dgm:pt modelId="{4BE0CF1C-82EC-E74B-96E1-383D1933CF28}" type="sibTrans" cxnId="{65560772-C6F5-2D42-8A94-CD489B4BD015}">
      <dgm:prSet/>
      <dgm:spPr>
        <a:noFill/>
        <a:ln>
          <a:noFill/>
        </a:ln>
      </dgm:spPr>
      <dgm:t>
        <a:bodyPr/>
        <a:lstStyle/>
        <a:p>
          <a:endParaRPr lang="en-US"/>
        </a:p>
      </dgm:t>
    </dgm:pt>
    <dgm:pt modelId="{97067DC2-A0CD-914E-9477-79DC9D372367}">
      <dgm:prSet phldrT="[Text]" custT="1"/>
      <dgm:spPr>
        <a:solidFill>
          <a:schemeClr val="bg1">
            <a:lumMod val="95000"/>
          </a:schemeClr>
        </a:solidFill>
        <a:ln>
          <a:solidFill>
            <a:schemeClr val="tx2">
              <a:lumMod val="75000"/>
            </a:schemeClr>
          </a:solidFill>
        </a:ln>
        <a:effectLst/>
      </dgm:spPr>
      <dgm:t>
        <a:bodyPr anchor="ctr"/>
        <a:lstStyle/>
        <a:p>
          <a:r>
            <a:rPr lang="en-US" sz="1800" u="none" dirty="0" smtClean="0">
              <a:solidFill>
                <a:srgbClr val="000000"/>
              </a:solidFill>
            </a:rPr>
            <a:t>Inputs</a:t>
          </a:r>
          <a:endParaRPr lang="en-US" sz="1800" u="none" dirty="0">
            <a:solidFill>
              <a:srgbClr val="000000"/>
            </a:solidFill>
          </a:endParaRPr>
        </a:p>
      </dgm:t>
    </dgm:pt>
    <dgm:pt modelId="{DB452F57-526D-5046-8895-FC022891347E}" type="parTrans" cxnId="{36A117F5-634C-4849-AFF9-E6F84531497C}">
      <dgm:prSet/>
      <dgm:spPr/>
      <dgm:t>
        <a:bodyPr/>
        <a:lstStyle/>
        <a:p>
          <a:endParaRPr lang="en-US"/>
        </a:p>
      </dgm:t>
    </dgm:pt>
    <dgm:pt modelId="{F0908B35-4A2F-D14B-AB72-4F66F46930FE}" type="sibTrans" cxnId="{36A117F5-634C-4849-AFF9-E6F84531497C}">
      <dgm:prSet/>
      <dgm:spPr>
        <a:noFill/>
        <a:ln>
          <a:noFill/>
        </a:ln>
      </dgm:spPr>
      <dgm:t>
        <a:bodyPr/>
        <a:lstStyle/>
        <a:p>
          <a:endParaRPr lang="en-US"/>
        </a:p>
      </dgm:t>
    </dgm:pt>
    <dgm:pt modelId="{CFC942DD-FCA7-1049-A725-DA7741149610}">
      <dgm:prSet phldrT="[Text]" custT="1"/>
      <dgm:spPr>
        <a:solidFill>
          <a:schemeClr val="bg1">
            <a:lumMod val="95000"/>
          </a:schemeClr>
        </a:solidFill>
        <a:ln>
          <a:solidFill>
            <a:schemeClr val="tx2">
              <a:lumMod val="75000"/>
            </a:schemeClr>
          </a:solidFill>
        </a:ln>
        <a:effectLst/>
      </dgm:spPr>
      <dgm:t>
        <a:bodyPr anchor="ctr"/>
        <a:lstStyle/>
        <a:p>
          <a:r>
            <a:rPr lang="en-US" sz="1800" u="none" dirty="0" smtClean="0">
              <a:solidFill>
                <a:srgbClr val="000000"/>
              </a:solidFill>
            </a:rPr>
            <a:t>Outcomes</a:t>
          </a:r>
          <a:endParaRPr lang="en-US" sz="1800" u="none" dirty="0">
            <a:solidFill>
              <a:srgbClr val="000000"/>
            </a:solidFill>
          </a:endParaRPr>
        </a:p>
      </dgm:t>
    </dgm:pt>
    <dgm:pt modelId="{427DCC0A-427C-7C42-B010-4629E0C69B67}" type="parTrans" cxnId="{A1ABA151-B31A-B349-94E4-63BE440AE4AE}">
      <dgm:prSet/>
      <dgm:spPr/>
      <dgm:t>
        <a:bodyPr/>
        <a:lstStyle/>
        <a:p>
          <a:endParaRPr lang="en-US"/>
        </a:p>
      </dgm:t>
    </dgm:pt>
    <dgm:pt modelId="{DC9145D2-ADC9-3746-8CB0-EED6809DDE86}" type="sibTrans" cxnId="{A1ABA151-B31A-B349-94E4-63BE440AE4AE}">
      <dgm:prSet/>
      <dgm:spPr>
        <a:noFill/>
        <a:ln>
          <a:noFill/>
        </a:ln>
      </dgm:spPr>
      <dgm:t>
        <a:bodyPr/>
        <a:lstStyle/>
        <a:p>
          <a:endParaRPr lang="en-US"/>
        </a:p>
      </dgm:t>
    </dgm:pt>
    <dgm:pt modelId="{59D2C776-F9E6-B64D-8F29-F661851BB17E}" type="pres">
      <dgm:prSet presAssocID="{E254BE7B-A62B-254B-9BFF-03D2E2E9FE14}" presName="Name0" presStyleCnt="0">
        <dgm:presLayoutVars>
          <dgm:dir val="rev"/>
          <dgm:resizeHandles val="exact"/>
        </dgm:presLayoutVars>
      </dgm:prSet>
      <dgm:spPr/>
      <dgm:t>
        <a:bodyPr/>
        <a:lstStyle/>
        <a:p>
          <a:endParaRPr lang="en-US"/>
        </a:p>
      </dgm:t>
    </dgm:pt>
    <dgm:pt modelId="{EB26E717-EA85-344D-BF31-8F5D1A13236B}" type="pres">
      <dgm:prSet presAssocID="{89A0BC0F-7FC0-0F40-9D25-E02EC4EA1D45}" presName="node" presStyleLbl="node1" presStyleIdx="0" presStyleCnt="3" custScaleX="134778" custScaleY="94559">
        <dgm:presLayoutVars>
          <dgm:bulletEnabled val="1"/>
        </dgm:presLayoutVars>
      </dgm:prSet>
      <dgm:spPr/>
      <dgm:t>
        <a:bodyPr/>
        <a:lstStyle/>
        <a:p>
          <a:endParaRPr lang="en-US"/>
        </a:p>
      </dgm:t>
    </dgm:pt>
    <dgm:pt modelId="{792CD8A9-EFC0-294F-B9AC-06849EB7FC24}" type="pres">
      <dgm:prSet presAssocID="{4BE0CF1C-82EC-E74B-96E1-383D1933CF28}" presName="sibTrans" presStyleLbl="sibTrans2D1" presStyleIdx="0" presStyleCnt="3" custAng="10668059" custFlipVert="1" custFlipHor="1" custScaleX="3424" custScaleY="50714" custLinFactNeighborX="-41315" custLinFactNeighborY="18839"/>
      <dgm:spPr>
        <a:prstGeom prst="rightArrow">
          <a:avLst/>
        </a:prstGeom>
      </dgm:spPr>
      <dgm:t>
        <a:bodyPr/>
        <a:lstStyle/>
        <a:p>
          <a:endParaRPr lang="en-US"/>
        </a:p>
      </dgm:t>
    </dgm:pt>
    <dgm:pt modelId="{3335FF68-15CA-194B-8EEC-70DA5B359D97}" type="pres">
      <dgm:prSet presAssocID="{4BE0CF1C-82EC-E74B-96E1-383D1933CF28}" presName="connectorText" presStyleLbl="sibTrans2D1" presStyleIdx="0" presStyleCnt="3"/>
      <dgm:spPr/>
      <dgm:t>
        <a:bodyPr/>
        <a:lstStyle/>
        <a:p>
          <a:endParaRPr lang="en-US"/>
        </a:p>
      </dgm:t>
    </dgm:pt>
    <dgm:pt modelId="{D984A57D-7C14-6342-9D55-3B1923A8E36F}" type="pres">
      <dgm:prSet presAssocID="{97067DC2-A0CD-914E-9477-79DC9D372367}" presName="node" presStyleLbl="node1" presStyleIdx="1" presStyleCnt="3" custScaleX="126822" custScaleY="94559" custRadScaleRad="123944" custRadScaleInc="30912">
        <dgm:presLayoutVars>
          <dgm:bulletEnabled val="1"/>
        </dgm:presLayoutVars>
      </dgm:prSet>
      <dgm:spPr/>
      <dgm:t>
        <a:bodyPr/>
        <a:lstStyle/>
        <a:p>
          <a:endParaRPr lang="en-US"/>
        </a:p>
      </dgm:t>
    </dgm:pt>
    <dgm:pt modelId="{FC750175-8FDB-6F45-A64F-F1EA26E0B444}" type="pres">
      <dgm:prSet presAssocID="{F0908B35-4A2F-D14B-AB72-4F66F46930FE}" presName="sibTrans" presStyleLbl="sibTrans2D1" presStyleIdx="1" presStyleCnt="3" custScaleX="20926" custScaleY="99520"/>
      <dgm:spPr>
        <a:prstGeom prst="rightArrow">
          <a:avLst/>
        </a:prstGeom>
      </dgm:spPr>
      <dgm:t>
        <a:bodyPr/>
        <a:lstStyle/>
        <a:p>
          <a:endParaRPr lang="en-US"/>
        </a:p>
      </dgm:t>
    </dgm:pt>
    <dgm:pt modelId="{89267533-4285-3542-8264-8A3F228A4A36}" type="pres">
      <dgm:prSet presAssocID="{F0908B35-4A2F-D14B-AB72-4F66F46930FE}" presName="connectorText" presStyleLbl="sibTrans2D1" presStyleIdx="1" presStyleCnt="3"/>
      <dgm:spPr/>
      <dgm:t>
        <a:bodyPr/>
        <a:lstStyle/>
        <a:p>
          <a:endParaRPr lang="en-US"/>
        </a:p>
      </dgm:t>
    </dgm:pt>
    <dgm:pt modelId="{DF123A03-318E-9F48-B4F6-67D09D3C88C2}" type="pres">
      <dgm:prSet presAssocID="{CFC942DD-FCA7-1049-A725-DA7741149610}" presName="node" presStyleLbl="node1" presStyleIdx="2" presStyleCnt="3" custScaleX="126822" custScaleY="94559" custRadScaleRad="145079" custRadScaleInc="-33723">
        <dgm:presLayoutVars>
          <dgm:bulletEnabled val="1"/>
        </dgm:presLayoutVars>
      </dgm:prSet>
      <dgm:spPr/>
      <dgm:t>
        <a:bodyPr/>
        <a:lstStyle/>
        <a:p>
          <a:endParaRPr lang="en-US"/>
        </a:p>
      </dgm:t>
    </dgm:pt>
    <dgm:pt modelId="{0458DE48-AC00-7F44-9DEA-211F741F3004}" type="pres">
      <dgm:prSet presAssocID="{DC9145D2-ADC9-3746-8CB0-EED6809DDE86}" presName="sibTrans" presStyleLbl="sibTrans2D1" presStyleIdx="2" presStyleCnt="3" custScaleX="22037" custScaleY="68971" custLinFactNeighborX="25537" custLinFactNeighborY="59194" custRadScaleRad="315744"/>
      <dgm:spPr>
        <a:prstGeom prst="leftArrow">
          <a:avLst/>
        </a:prstGeom>
      </dgm:spPr>
      <dgm:t>
        <a:bodyPr/>
        <a:lstStyle/>
        <a:p>
          <a:endParaRPr lang="en-US"/>
        </a:p>
      </dgm:t>
    </dgm:pt>
    <dgm:pt modelId="{C9A10D65-E704-0247-AE73-C22370585454}" type="pres">
      <dgm:prSet presAssocID="{DC9145D2-ADC9-3746-8CB0-EED6809DDE86}" presName="connectorText" presStyleLbl="sibTrans2D1" presStyleIdx="2" presStyleCnt="3"/>
      <dgm:spPr/>
      <dgm:t>
        <a:bodyPr/>
        <a:lstStyle/>
        <a:p>
          <a:endParaRPr lang="en-US"/>
        </a:p>
      </dgm:t>
    </dgm:pt>
  </dgm:ptLst>
  <dgm:cxnLst>
    <dgm:cxn modelId="{91ACE092-39B8-5A45-8616-0C45C9C37BE2}" type="presOf" srcId="{DC9145D2-ADC9-3746-8CB0-EED6809DDE86}" destId="{0458DE48-AC00-7F44-9DEA-211F741F3004}" srcOrd="0" destOrd="0" presId="urn:microsoft.com/office/officeart/2005/8/layout/cycle7"/>
    <dgm:cxn modelId="{FEDA229D-C471-554D-B867-64A229FF37CC}" type="presOf" srcId="{E254BE7B-A62B-254B-9BFF-03D2E2E9FE14}" destId="{59D2C776-F9E6-B64D-8F29-F661851BB17E}" srcOrd="0" destOrd="0" presId="urn:microsoft.com/office/officeart/2005/8/layout/cycle7"/>
    <dgm:cxn modelId="{B75A3B99-8134-6341-B89A-F82ACCCFC559}" type="presOf" srcId="{DC9145D2-ADC9-3746-8CB0-EED6809DDE86}" destId="{C9A10D65-E704-0247-AE73-C22370585454}" srcOrd="1" destOrd="0" presId="urn:microsoft.com/office/officeart/2005/8/layout/cycle7"/>
    <dgm:cxn modelId="{0A7AA6C0-C24D-9C4C-82BB-789AEDFFF06E}" type="presOf" srcId="{CFC942DD-FCA7-1049-A725-DA7741149610}" destId="{DF123A03-318E-9F48-B4F6-67D09D3C88C2}" srcOrd="0" destOrd="0" presId="urn:microsoft.com/office/officeart/2005/8/layout/cycle7"/>
    <dgm:cxn modelId="{A1ABA151-B31A-B349-94E4-63BE440AE4AE}" srcId="{E254BE7B-A62B-254B-9BFF-03D2E2E9FE14}" destId="{CFC942DD-FCA7-1049-A725-DA7741149610}" srcOrd="2" destOrd="0" parTransId="{427DCC0A-427C-7C42-B010-4629E0C69B67}" sibTransId="{DC9145D2-ADC9-3746-8CB0-EED6809DDE86}"/>
    <dgm:cxn modelId="{04F6BD31-D24D-EB43-AD3B-5139219102D9}" type="presOf" srcId="{F0908B35-4A2F-D14B-AB72-4F66F46930FE}" destId="{89267533-4285-3542-8264-8A3F228A4A36}" srcOrd="1" destOrd="0" presId="urn:microsoft.com/office/officeart/2005/8/layout/cycle7"/>
    <dgm:cxn modelId="{65560772-C6F5-2D42-8A94-CD489B4BD015}" srcId="{E254BE7B-A62B-254B-9BFF-03D2E2E9FE14}" destId="{89A0BC0F-7FC0-0F40-9D25-E02EC4EA1D45}" srcOrd="0" destOrd="0" parTransId="{9AE25224-05A0-CA4E-87B6-CF91EF2A4353}" sibTransId="{4BE0CF1C-82EC-E74B-96E1-383D1933CF28}"/>
    <dgm:cxn modelId="{36A117F5-634C-4849-AFF9-E6F84531497C}" srcId="{E254BE7B-A62B-254B-9BFF-03D2E2E9FE14}" destId="{97067DC2-A0CD-914E-9477-79DC9D372367}" srcOrd="1" destOrd="0" parTransId="{DB452F57-526D-5046-8895-FC022891347E}" sibTransId="{F0908B35-4A2F-D14B-AB72-4F66F46930FE}"/>
    <dgm:cxn modelId="{B32085B2-2E4A-F049-9EB7-64F13B2B57AA}" type="presOf" srcId="{4BE0CF1C-82EC-E74B-96E1-383D1933CF28}" destId="{3335FF68-15CA-194B-8EEC-70DA5B359D97}" srcOrd="1" destOrd="0" presId="urn:microsoft.com/office/officeart/2005/8/layout/cycle7"/>
    <dgm:cxn modelId="{F8A52F47-BF0C-914F-9551-14D51E8796DA}" type="presOf" srcId="{F0908B35-4A2F-D14B-AB72-4F66F46930FE}" destId="{FC750175-8FDB-6F45-A64F-F1EA26E0B444}" srcOrd="0" destOrd="0" presId="urn:microsoft.com/office/officeart/2005/8/layout/cycle7"/>
    <dgm:cxn modelId="{C0D6612F-BECD-9148-902B-75D78BCACC1D}" type="presOf" srcId="{89A0BC0F-7FC0-0F40-9D25-E02EC4EA1D45}" destId="{EB26E717-EA85-344D-BF31-8F5D1A13236B}" srcOrd="0" destOrd="0" presId="urn:microsoft.com/office/officeart/2005/8/layout/cycle7"/>
    <dgm:cxn modelId="{64B5717C-9C1B-294D-8747-F1EF73E34888}" type="presOf" srcId="{4BE0CF1C-82EC-E74B-96E1-383D1933CF28}" destId="{792CD8A9-EFC0-294F-B9AC-06849EB7FC24}" srcOrd="0" destOrd="0" presId="urn:microsoft.com/office/officeart/2005/8/layout/cycle7"/>
    <dgm:cxn modelId="{E94C0614-B944-8248-AE92-DA710B3EC42D}" type="presOf" srcId="{97067DC2-A0CD-914E-9477-79DC9D372367}" destId="{D984A57D-7C14-6342-9D55-3B1923A8E36F}" srcOrd="0" destOrd="0" presId="urn:microsoft.com/office/officeart/2005/8/layout/cycle7"/>
    <dgm:cxn modelId="{56C18E65-0E4D-E44A-B1C6-8831CD01E520}" type="presParOf" srcId="{59D2C776-F9E6-B64D-8F29-F661851BB17E}" destId="{EB26E717-EA85-344D-BF31-8F5D1A13236B}" srcOrd="0" destOrd="0" presId="urn:microsoft.com/office/officeart/2005/8/layout/cycle7"/>
    <dgm:cxn modelId="{5328C75F-1B63-DB41-AB46-295D5D1D15D8}" type="presParOf" srcId="{59D2C776-F9E6-B64D-8F29-F661851BB17E}" destId="{792CD8A9-EFC0-294F-B9AC-06849EB7FC24}" srcOrd="1" destOrd="0" presId="urn:microsoft.com/office/officeart/2005/8/layout/cycle7"/>
    <dgm:cxn modelId="{0271494B-C7B0-6C41-8E4B-52F0CD25C1FB}" type="presParOf" srcId="{792CD8A9-EFC0-294F-B9AC-06849EB7FC24}" destId="{3335FF68-15CA-194B-8EEC-70DA5B359D97}" srcOrd="0" destOrd="0" presId="urn:microsoft.com/office/officeart/2005/8/layout/cycle7"/>
    <dgm:cxn modelId="{08499154-3F8E-8447-B2CD-E64BC549556D}" type="presParOf" srcId="{59D2C776-F9E6-B64D-8F29-F661851BB17E}" destId="{D984A57D-7C14-6342-9D55-3B1923A8E36F}" srcOrd="2" destOrd="0" presId="urn:microsoft.com/office/officeart/2005/8/layout/cycle7"/>
    <dgm:cxn modelId="{8B9C7A07-773A-7C44-A66F-2AA6952B27D8}" type="presParOf" srcId="{59D2C776-F9E6-B64D-8F29-F661851BB17E}" destId="{FC750175-8FDB-6F45-A64F-F1EA26E0B444}" srcOrd="3" destOrd="0" presId="urn:microsoft.com/office/officeart/2005/8/layout/cycle7"/>
    <dgm:cxn modelId="{65460F72-CE50-1447-A8E1-604F5B9AB21B}" type="presParOf" srcId="{FC750175-8FDB-6F45-A64F-F1EA26E0B444}" destId="{89267533-4285-3542-8264-8A3F228A4A36}" srcOrd="0" destOrd="0" presId="urn:microsoft.com/office/officeart/2005/8/layout/cycle7"/>
    <dgm:cxn modelId="{1F4AB973-B2A1-004A-B1DF-DC84FC960BEA}" type="presParOf" srcId="{59D2C776-F9E6-B64D-8F29-F661851BB17E}" destId="{DF123A03-318E-9F48-B4F6-67D09D3C88C2}" srcOrd="4" destOrd="0" presId="urn:microsoft.com/office/officeart/2005/8/layout/cycle7"/>
    <dgm:cxn modelId="{95024B4D-FEDF-AE40-B18A-31BC62AE6079}" type="presParOf" srcId="{59D2C776-F9E6-B64D-8F29-F661851BB17E}" destId="{0458DE48-AC00-7F44-9DEA-211F741F3004}" srcOrd="5" destOrd="0" presId="urn:microsoft.com/office/officeart/2005/8/layout/cycle7"/>
    <dgm:cxn modelId="{E4AAF433-E7F6-D048-B822-B1EE66D1383E}" type="presParOf" srcId="{0458DE48-AC00-7F44-9DEA-211F741F3004}" destId="{C9A10D65-E704-0247-AE73-C22370585454}"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54BE7B-A62B-254B-9BFF-03D2E2E9FE14}" type="doc">
      <dgm:prSet loTypeId="urn:microsoft.com/office/officeart/2005/8/layout/cycle7" loCatId="" qsTypeId="urn:microsoft.com/office/officeart/2005/8/quickstyle/simple4" qsCatId="simple" csTypeId="urn:microsoft.com/office/officeart/2005/8/colors/accent0_2" csCatId="mainScheme" phldr="1"/>
      <dgm:spPr/>
      <dgm:t>
        <a:bodyPr/>
        <a:lstStyle/>
        <a:p>
          <a:endParaRPr lang="en-US"/>
        </a:p>
      </dgm:t>
    </dgm:pt>
    <dgm:pt modelId="{89A0BC0F-7FC0-0F40-9D25-E02EC4EA1D45}">
      <dgm:prSet phldrT="[Text]"/>
      <dgm:spPr>
        <a:solidFill>
          <a:schemeClr val="bg1">
            <a:lumMod val="95000"/>
          </a:schemeClr>
        </a:solidFill>
        <a:ln>
          <a:solidFill>
            <a:schemeClr val="tx2">
              <a:lumMod val="75000"/>
            </a:schemeClr>
          </a:solidFill>
        </a:ln>
        <a:effectLst/>
      </dgm:spPr>
      <dgm:t>
        <a:bodyPr/>
        <a:lstStyle/>
        <a:p>
          <a:r>
            <a:rPr lang="en-US" u="sng">
              <a:solidFill>
                <a:srgbClr val="000000"/>
              </a:solidFill>
            </a:rPr>
            <a:t>Environment/Experience</a:t>
          </a:r>
          <a:br>
            <a:rPr lang="en-US" u="sng">
              <a:solidFill>
                <a:srgbClr val="000000"/>
              </a:solidFill>
            </a:rPr>
          </a:br>
          <a:r>
            <a:rPr lang="en-US">
              <a:solidFill>
                <a:srgbClr val="000000"/>
              </a:solidFill>
            </a:rPr>
            <a:t>Participation in Service-Learning within courses</a:t>
          </a:r>
        </a:p>
      </dgm:t>
    </dgm:pt>
    <dgm:pt modelId="{9AE25224-05A0-CA4E-87B6-CF91EF2A4353}" type="parTrans" cxnId="{65560772-C6F5-2D42-8A94-CD489B4BD015}">
      <dgm:prSet/>
      <dgm:spPr/>
      <dgm:t>
        <a:bodyPr/>
        <a:lstStyle/>
        <a:p>
          <a:endParaRPr lang="en-US"/>
        </a:p>
      </dgm:t>
    </dgm:pt>
    <dgm:pt modelId="{4BE0CF1C-82EC-E74B-96E1-383D1933CF28}" type="sibTrans" cxnId="{65560772-C6F5-2D42-8A94-CD489B4BD015}">
      <dgm:prSet/>
      <dgm:spPr>
        <a:noFill/>
        <a:ln>
          <a:noFill/>
        </a:ln>
      </dgm:spPr>
      <dgm:t>
        <a:bodyPr/>
        <a:lstStyle/>
        <a:p>
          <a:endParaRPr lang="en-US"/>
        </a:p>
      </dgm:t>
    </dgm:pt>
    <dgm:pt modelId="{97067DC2-A0CD-914E-9477-79DC9D372367}">
      <dgm:prSet phldrT="[Text]"/>
      <dgm:spPr>
        <a:solidFill>
          <a:schemeClr val="bg1">
            <a:lumMod val="95000"/>
          </a:schemeClr>
        </a:solidFill>
        <a:ln>
          <a:solidFill>
            <a:schemeClr val="tx2">
              <a:lumMod val="75000"/>
            </a:schemeClr>
          </a:solidFill>
        </a:ln>
        <a:effectLst/>
      </dgm:spPr>
      <dgm:t>
        <a:bodyPr/>
        <a:lstStyle/>
        <a:p>
          <a:r>
            <a:rPr lang="en-US" u="sng">
              <a:solidFill>
                <a:srgbClr val="000000"/>
              </a:solidFill>
            </a:rPr>
            <a:t>Inputs</a:t>
          </a:r>
          <a:br>
            <a:rPr lang="en-US" u="sng">
              <a:solidFill>
                <a:srgbClr val="000000"/>
              </a:solidFill>
            </a:rPr>
          </a:br>
          <a:r>
            <a:rPr lang="en-US" u="none">
              <a:solidFill>
                <a:srgbClr val="000000"/>
              </a:solidFill>
            </a:rPr>
            <a:t>Low-Income, First-Generation College Students</a:t>
          </a:r>
          <a:endParaRPr lang="en-US">
            <a:solidFill>
              <a:srgbClr val="000000"/>
            </a:solidFill>
          </a:endParaRPr>
        </a:p>
      </dgm:t>
    </dgm:pt>
    <dgm:pt modelId="{DB452F57-526D-5046-8895-FC022891347E}" type="parTrans" cxnId="{36A117F5-634C-4849-AFF9-E6F84531497C}">
      <dgm:prSet/>
      <dgm:spPr/>
      <dgm:t>
        <a:bodyPr/>
        <a:lstStyle/>
        <a:p>
          <a:endParaRPr lang="en-US"/>
        </a:p>
      </dgm:t>
    </dgm:pt>
    <dgm:pt modelId="{F0908B35-4A2F-D14B-AB72-4F66F46930FE}" type="sibTrans" cxnId="{36A117F5-634C-4849-AFF9-E6F84531497C}">
      <dgm:prSet/>
      <dgm:spPr>
        <a:noFill/>
        <a:ln>
          <a:noFill/>
        </a:ln>
      </dgm:spPr>
      <dgm:t>
        <a:bodyPr/>
        <a:lstStyle/>
        <a:p>
          <a:endParaRPr lang="en-US"/>
        </a:p>
      </dgm:t>
    </dgm:pt>
    <dgm:pt modelId="{CFC942DD-FCA7-1049-A725-DA7741149610}">
      <dgm:prSet phldrT="[Text]"/>
      <dgm:spPr>
        <a:solidFill>
          <a:schemeClr val="bg1">
            <a:lumMod val="95000"/>
          </a:schemeClr>
        </a:solidFill>
        <a:ln>
          <a:solidFill>
            <a:schemeClr val="tx2">
              <a:lumMod val="75000"/>
            </a:schemeClr>
          </a:solidFill>
        </a:ln>
        <a:effectLst/>
      </dgm:spPr>
      <dgm:t>
        <a:bodyPr/>
        <a:lstStyle/>
        <a:p>
          <a:r>
            <a:rPr lang="en-US" u="sng">
              <a:solidFill>
                <a:srgbClr val="000000"/>
              </a:solidFill>
            </a:rPr>
            <a:t>Outcomes</a:t>
          </a:r>
          <a:br>
            <a:rPr lang="en-US" u="sng">
              <a:solidFill>
                <a:srgbClr val="000000"/>
              </a:solidFill>
            </a:rPr>
          </a:br>
          <a:r>
            <a:rPr lang="en-US" u="none">
              <a:solidFill>
                <a:srgbClr val="000000"/>
              </a:solidFill>
            </a:rPr>
            <a:t>Learning and Development</a:t>
          </a:r>
          <a:endParaRPr lang="en-US">
            <a:solidFill>
              <a:srgbClr val="000000"/>
            </a:solidFill>
          </a:endParaRPr>
        </a:p>
      </dgm:t>
    </dgm:pt>
    <dgm:pt modelId="{427DCC0A-427C-7C42-B010-4629E0C69B67}" type="parTrans" cxnId="{A1ABA151-B31A-B349-94E4-63BE440AE4AE}">
      <dgm:prSet/>
      <dgm:spPr/>
      <dgm:t>
        <a:bodyPr/>
        <a:lstStyle/>
        <a:p>
          <a:endParaRPr lang="en-US"/>
        </a:p>
      </dgm:t>
    </dgm:pt>
    <dgm:pt modelId="{DC9145D2-ADC9-3746-8CB0-EED6809DDE86}" type="sibTrans" cxnId="{A1ABA151-B31A-B349-94E4-63BE440AE4AE}">
      <dgm:prSet/>
      <dgm:spPr>
        <a:noFill/>
        <a:ln>
          <a:noFill/>
        </a:ln>
      </dgm:spPr>
      <dgm:t>
        <a:bodyPr/>
        <a:lstStyle/>
        <a:p>
          <a:endParaRPr lang="en-US"/>
        </a:p>
      </dgm:t>
    </dgm:pt>
    <dgm:pt modelId="{59D2C776-F9E6-B64D-8F29-F661851BB17E}" type="pres">
      <dgm:prSet presAssocID="{E254BE7B-A62B-254B-9BFF-03D2E2E9FE14}" presName="Name0" presStyleCnt="0">
        <dgm:presLayoutVars>
          <dgm:dir val="rev"/>
          <dgm:resizeHandles val="exact"/>
        </dgm:presLayoutVars>
      </dgm:prSet>
      <dgm:spPr/>
      <dgm:t>
        <a:bodyPr/>
        <a:lstStyle/>
        <a:p>
          <a:endParaRPr lang="en-US"/>
        </a:p>
      </dgm:t>
    </dgm:pt>
    <dgm:pt modelId="{EB26E717-EA85-344D-BF31-8F5D1A13236B}" type="pres">
      <dgm:prSet presAssocID="{89A0BC0F-7FC0-0F40-9D25-E02EC4EA1D45}" presName="node" presStyleLbl="node1" presStyleIdx="0" presStyleCnt="3" custScaleX="134778" custScaleY="88956">
        <dgm:presLayoutVars>
          <dgm:bulletEnabled val="1"/>
        </dgm:presLayoutVars>
      </dgm:prSet>
      <dgm:spPr/>
      <dgm:t>
        <a:bodyPr/>
        <a:lstStyle/>
        <a:p>
          <a:endParaRPr lang="en-US"/>
        </a:p>
      </dgm:t>
    </dgm:pt>
    <dgm:pt modelId="{792CD8A9-EFC0-294F-B9AC-06849EB7FC24}" type="pres">
      <dgm:prSet presAssocID="{4BE0CF1C-82EC-E74B-96E1-383D1933CF28}" presName="sibTrans" presStyleLbl="sibTrans2D1" presStyleIdx="0" presStyleCnt="3" custAng="10668059" custFlipVert="1" custFlipHor="1" custScaleX="3424" custScaleY="50714" custLinFactNeighborX="-41315" custLinFactNeighborY="18839"/>
      <dgm:spPr>
        <a:prstGeom prst="rightArrow">
          <a:avLst/>
        </a:prstGeom>
      </dgm:spPr>
      <dgm:t>
        <a:bodyPr/>
        <a:lstStyle/>
        <a:p>
          <a:endParaRPr lang="en-US"/>
        </a:p>
      </dgm:t>
    </dgm:pt>
    <dgm:pt modelId="{3335FF68-15CA-194B-8EEC-70DA5B359D97}" type="pres">
      <dgm:prSet presAssocID="{4BE0CF1C-82EC-E74B-96E1-383D1933CF28}" presName="connectorText" presStyleLbl="sibTrans2D1" presStyleIdx="0" presStyleCnt="3"/>
      <dgm:spPr/>
      <dgm:t>
        <a:bodyPr/>
        <a:lstStyle/>
        <a:p>
          <a:endParaRPr lang="en-US"/>
        </a:p>
      </dgm:t>
    </dgm:pt>
    <dgm:pt modelId="{D984A57D-7C14-6342-9D55-3B1923A8E36F}" type="pres">
      <dgm:prSet presAssocID="{97067DC2-A0CD-914E-9477-79DC9D372367}" presName="node" presStyleLbl="node1" presStyleIdx="1" presStyleCnt="3" custScaleX="126822" custScaleY="88956" custRadScaleRad="263830" custRadScaleInc="-17198">
        <dgm:presLayoutVars>
          <dgm:bulletEnabled val="1"/>
        </dgm:presLayoutVars>
      </dgm:prSet>
      <dgm:spPr/>
      <dgm:t>
        <a:bodyPr/>
        <a:lstStyle/>
        <a:p>
          <a:endParaRPr lang="en-US"/>
        </a:p>
      </dgm:t>
    </dgm:pt>
    <dgm:pt modelId="{FC750175-8FDB-6F45-A64F-F1EA26E0B444}" type="pres">
      <dgm:prSet presAssocID="{F0908B35-4A2F-D14B-AB72-4F66F46930FE}" presName="sibTrans" presStyleLbl="sibTrans2D1" presStyleIdx="1" presStyleCnt="3" custScaleX="20926" custScaleY="99520"/>
      <dgm:spPr>
        <a:prstGeom prst="rightArrow">
          <a:avLst/>
        </a:prstGeom>
      </dgm:spPr>
      <dgm:t>
        <a:bodyPr/>
        <a:lstStyle/>
        <a:p>
          <a:endParaRPr lang="en-US"/>
        </a:p>
      </dgm:t>
    </dgm:pt>
    <dgm:pt modelId="{89267533-4285-3542-8264-8A3F228A4A36}" type="pres">
      <dgm:prSet presAssocID="{F0908B35-4A2F-D14B-AB72-4F66F46930FE}" presName="connectorText" presStyleLbl="sibTrans2D1" presStyleIdx="1" presStyleCnt="3"/>
      <dgm:spPr/>
      <dgm:t>
        <a:bodyPr/>
        <a:lstStyle/>
        <a:p>
          <a:endParaRPr lang="en-US"/>
        </a:p>
      </dgm:t>
    </dgm:pt>
    <dgm:pt modelId="{DF123A03-318E-9F48-B4F6-67D09D3C88C2}" type="pres">
      <dgm:prSet presAssocID="{CFC942DD-FCA7-1049-A725-DA7741149610}" presName="node" presStyleLbl="node1" presStyleIdx="2" presStyleCnt="3" custScaleX="126822" custScaleY="88956" custRadScaleRad="213914" custRadScaleInc="-15651">
        <dgm:presLayoutVars>
          <dgm:bulletEnabled val="1"/>
        </dgm:presLayoutVars>
      </dgm:prSet>
      <dgm:spPr/>
      <dgm:t>
        <a:bodyPr/>
        <a:lstStyle/>
        <a:p>
          <a:endParaRPr lang="en-US"/>
        </a:p>
      </dgm:t>
    </dgm:pt>
    <dgm:pt modelId="{0458DE48-AC00-7F44-9DEA-211F741F3004}" type="pres">
      <dgm:prSet presAssocID="{DC9145D2-ADC9-3746-8CB0-EED6809DDE86}" presName="sibTrans" presStyleLbl="sibTrans2D1" presStyleIdx="2" presStyleCnt="3" custScaleX="22037" custScaleY="68971" custLinFactNeighborX="25537" custLinFactNeighborY="59194" custRadScaleRad="315744"/>
      <dgm:spPr>
        <a:prstGeom prst="leftArrow">
          <a:avLst/>
        </a:prstGeom>
      </dgm:spPr>
      <dgm:t>
        <a:bodyPr/>
        <a:lstStyle/>
        <a:p>
          <a:endParaRPr lang="en-US"/>
        </a:p>
      </dgm:t>
    </dgm:pt>
    <dgm:pt modelId="{C9A10D65-E704-0247-AE73-C22370585454}" type="pres">
      <dgm:prSet presAssocID="{DC9145D2-ADC9-3746-8CB0-EED6809DDE86}" presName="connectorText" presStyleLbl="sibTrans2D1" presStyleIdx="2" presStyleCnt="3"/>
      <dgm:spPr/>
      <dgm:t>
        <a:bodyPr/>
        <a:lstStyle/>
        <a:p>
          <a:endParaRPr lang="en-US"/>
        </a:p>
      </dgm:t>
    </dgm:pt>
  </dgm:ptLst>
  <dgm:cxnLst>
    <dgm:cxn modelId="{2C245714-3D95-C74F-A768-3CD803D087F7}" type="presOf" srcId="{97067DC2-A0CD-914E-9477-79DC9D372367}" destId="{D984A57D-7C14-6342-9D55-3B1923A8E36F}" srcOrd="0" destOrd="0" presId="urn:microsoft.com/office/officeart/2005/8/layout/cycle7"/>
    <dgm:cxn modelId="{7D224C89-CC40-7343-A0AC-D55FD51DCC7A}" type="presOf" srcId="{CFC942DD-FCA7-1049-A725-DA7741149610}" destId="{DF123A03-318E-9F48-B4F6-67D09D3C88C2}" srcOrd="0" destOrd="0" presId="urn:microsoft.com/office/officeart/2005/8/layout/cycle7"/>
    <dgm:cxn modelId="{0D7C53A4-CDE8-2C4C-8702-005897123277}" type="presOf" srcId="{E254BE7B-A62B-254B-9BFF-03D2E2E9FE14}" destId="{59D2C776-F9E6-B64D-8F29-F661851BB17E}" srcOrd="0" destOrd="0" presId="urn:microsoft.com/office/officeart/2005/8/layout/cycle7"/>
    <dgm:cxn modelId="{5A4812F2-2A02-A94A-9C16-E64F35705CEF}" type="presOf" srcId="{4BE0CF1C-82EC-E74B-96E1-383D1933CF28}" destId="{3335FF68-15CA-194B-8EEC-70DA5B359D97}" srcOrd="1" destOrd="0" presId="urn:microsoft.com/office/officeart/2005/8/layout/cycle7"/>
    <dgm:cxn modelId="{3EAB6100-5DE4-B249-A418-6C7563C01E98}" type="presOf" srcId="{4BE0CF1C-82EC-E74B-96E1-383D1933CF28}" destId="{792CD8A9-EFC0-294F-B9AC-06849EB7FC24}" srcOrd="0" destOrd="0" presId="urn:microsoft.com/office/officeart/2005/8/layout/cycle7"/>
    <dgm:cxn modelId="{A1ABA151-B31A-B349-94E4-63BE440AE4AE}" srcId="{E254BE7B-A62B-254B-9BFF-03D2E2E9FE14}" destId="{CFC942DD-FCA7-1049-A725-DA7741149610}" srcOrd="2" destOrd="0" parTransId="{427DCC0A-427C-7C42-B010-4629E0C69B67}" sibTransId="{DC9145D2-ADC9-3746-8CB0-EED6809DDE86}"/>
    <dgm:cxn modelId="{65560772-C6F5-2D42-8A94-CD489B4BD015}" srcId="{E254BE7B-A62B-254B-9BFF-03D2E2E9FE14}" destId="{89A0BC0F-7FC0-0F40-9D25-E02EC4EA1D45}" srcOrd="0" destOrd="0" parTransId="{9AE25224-05A0-CA4E-87B6-CF91EF2A4353}" sibTransId="{4BE0CF1C-82EC-E74B-96E1-383D1933CF28}"/>
    <dgm:cxn modelId="{36A117F5-634C-4849-AFF9-E6F84531497C}" srcId="{E254BE7B-A62B-254B-9BFF-03D2E2E9FE14}" destId="{97067DC2-A0CD-914E-9477-79DC9D372367}" srcOrd="1" destOrd="0" parTransId="{DB452F57-526D-5046-8895-FC022891347E}" sibTransId="{F0908B35-4A2F-D14B-AB72-4F66F46930FE}"/>
    <dgm:cxn modelId="{47F02D80-43B4-434B-A73C-0BF54C5156D5}" type="presOf" srcId="{F0908B35-4A2F-D14B-AB72-4F66F46930FE}" destId="{89267533-4285-3542-8264-8A3F228A4A36}" srcOrd="1" destOrd="0" presId="urn:microsoft.com/office/officeart/2005/8/layout/cycle7"/>
    <dgm:cxn modelId="{C7122C61-857E-E148-8D4E-0C4E9657DFD4}" type="presOf" srcId="{DC9145D2-ADC9-3746-8CB0-EED6809DDE86}" destId="{C9A10D65-E704-0247-AE73-C22370585454}" srcOrd="1" destOrd="0" presId="urn:microsoft.com/office/officeart/2005/8/layout/cycle7"/>
    <dgm:cxn modelId="{D7A88A06-0E2D-B249-BB06-CAC79A5CA1F0}" type="presOf" srcId="{89A0BC0F-7FC0-0F40-9D25-E02EC4EA1D45}" destId="{EB26E717-EA85-344D-BF31-8F5D1A13236B}" srcOrd="0" destOrd="0" presId="urn:microsoft.com/office/officeart/2005/8/layout/cycle7"/>
    <dgm:cxn modelId="{AD655286-A550-5749-8A82-20D395963622}" type="presOf" srcId="{DC9145D2-ADC9-3746-8CB0-EED6809DDE86}" destId="{0458DE48-AC00-7F44-9DEA-211F741F3004}" srcOrd="0" destOrd="0" presId="urn:microsoft.com/office/officeart/2005/8/layout/cycle7"/>
    <dgm:cxn modelId="{17103CFB-18C1-C149-A0B3-1483B7650C6B}" type="presOf" srcId="{F0908B35-4A2F-D14B-AB72-4F66F46930FE}" destId="{FC750175-8FDB-6F45-A64F-F1EA26E0B444}" srcOrd="0" destOrd="0" presId="urn:microsoft.com/office/officeart/2005/8/layout/cycle7"/>
    <dgm:cxn modelId="{03CA60FC-9F09-3B45-9478-AADF517B519C}" type="presParOf" srcId="{59D2C776-F9E6-B64D-8F29-F661851BB17E}" destId="{EB26E717-EA85-344D-BF31-8F5D1A13236B}" srcOrd="0" destOrd="0" presId="urn:microsoft.com/office/officeart/2005/8/layout/cycle7"/>
    <dgm:cxn modelId="{C820ADB4-9557-5545-8D0A-4EBB1035AEA2}" type="presParOf" srcId="{59D2C776-F9E6-B64D-8F29-F661851BB17E}" destId="{792CD8A9-EFC0-294F-B9AC-06849EB7FC24}" srcOrd="1" destOrd="0" presId="urn:microsoft.com/office/officeart/2005/8/layout/cycle7"/>
    <dgm:cxn modelId="{34C19BE8-397A-F544-9AC4-B9E84A5A96F8}" type="presParOf" srcId="{792CD8A9-EFC0-294F-B9AC-06849EB7FC24}" destId="{3335FF68-15CA-194B-8EEC-70DA5B359D97}" srcOrd="0" destOrd="0" presId="urn:microsoft.com/office/officeart/2005/8/layout/cycle7"/>
    <dgm:cxn modelId="{0BECB571-460C-F740-B3AD-6702D5E68F25}" type="presParOf" srcId="{59D2C776-F9E6-B64D-8F29-F661851BB17E}" destId="{D984A57D-7C14-6342-9D55-3B1923A8E36F}" srcOrd="2" destOrd="0" presId="urn:microsoft.com/office/officeart/2005/8/layout/cycle7"/>
    <dgm:cxn modelId="{98DB14E1-85E8-404A-AB18-4CC1FD79F0B0}" type="presParOf" srcId="{59D2C776-F9E6-B64D-8F29-F661851BB17E}" destId="{FC750175-8FDB-6F45-A64F-F1EA26E0B444}" srcOrd="3" destOrd="0" presId="urn:microsoft.com/office/officeart/2005/8/layout/cycle7"/>
    <dgm:cxn modelId="{12442578-FC49-9B4C-8D43-6F09D70322B8}" type="presParOf" srcId="{FC750175-8FDB-6F45-A64F-F1EA26E0B444}" destId="{89267533-4285-3542-8264-8A3F228A4A36}" srcOrd="0" destOrd="0" presId="urn:microsoft.com/office/officeart/2005/8/layout/cycle7"/>
    <dgm:cxn modelId="{190A4503-21D7-3F49-86D9-B20E821EAD73}" type="presParOf" srcId="{59D2C776-F9E6-B64D-8F29-F661851BB17E}" destId="{DF123A03-318E-9F48-B4F6-67D09D3C88C2}" srcOrd="4" destOrd="0" presId="urn:microsoft.com/office/officeart/2005/8/layout/cycle7"/>
    <dgm:cxn modelId="{C12B5DCF-F36D-F740-8206-84F43CBBDCE5}" type="presParOf" srcId="{59D2C776-F9E6-B64D-8F29-F661851BB17E}" destId="{0458DE48-AC00-7F44-9DEA-211F741F3004}" srcOrd="5" destOrd="0" presId="urn:microsoft.com/office/officeart/2005/8/layout/cycle7"/>
    <dgm:cxn modelId="{6CD70455-473D-2E49-9B55-D38391644929}" type="presParOf" srcId="{0458DE48-AC00-7F44-9DEA-211F741F3004}" destId="{C9A10D65-E704-0247-AE73-C22370585454}"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6E717-EA85-344D-BF31-8F5D1A13236B}">
      <dsp:nvSpPr>
        <dsp:cNvPr id="0" name=""/>
        <dsp:cNvSpPr/>
      </dsp:nvSpPr>
      <dsp:spPr>
        <a:xfrm>
          <a:off x="2187194" y="26729"/>
          <a:ext cx="1718023" cy="602674"/>
        </a:xfrm>
        <a:prstGeom prst="roundRect">
          <a:avLst>
            <a:gd name="adj" fmla="val 10000"/>
          </a:avLst>
        </a:prstGeom>
        <a:solidFill>
          <a:schemeClr val="bg1">
            <a:lumMod val="95000"/>
          </a:schemeClr>
        </a:solidFill>
        <a:ln>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none" kern="1200" dirty="0">
              <a:solidFill>
                <a:srgbClr val="000000"/>
              </a:solidFill>
            </a:rPr>
            <a:t>Environment/</a:t>
          </a:r>
          <a:r>
            <a:rPr lang="en-US" sz="1800" u="none" kern="1200" dirty="0" smtClean="0">
              <a:solidFill>
                <a:srgbClr val="000000"/>
              </a:solidFill>
            </a:rPr>
            <a:t>Experience</a:t>
          </a:r>
          <a:endParaRPr lang="en-US" sz="1800" u="none" kern="1200" dirty="0">
            <a:solidFill>
              <a:srgbClr val="000000"/>
            </a:solidFill>
          </a:endParaRPr>
        </a:p>
      </dsp:txBody>
      <dsp:txXfrm>
        <a:off x="2204846" y="44381"/>
        <a:ext cx="1682719" cy="567370"/>
      </dsp:txXfrm>
    </dsp:sp>
    <dsp:sp modelId="{792CD8A9-EFC0-294F-B9AC-06849EB7FC24}">
      <dsp:nvSpPr>
        <dsp:cNvPr id="0" name=""/>
        <dsp:cNvSpPr/>
      </dsp:nvSpPr>
      <dsp:spPr>
        <a:xfrm rot="18724276" flipH="1" flipV="1">
          <a:off x="1869707" y="1070761"/>
          <a:ext cx="34879" cy="113129"/>
        </a:xfrm>
        <a:prstGeom prst="rightArrow">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880171" y="1093387"/>
        <a:ext cx="13951" cy="67877"/>
      </dsp:txXfrm>
    </dsp:sp>
    <dsp:sp modelId="{D984A57D-7C14-6342-9D55-3B1923A8E36F}">
      <dsp:nvSpPr>
        <dsp:cNvPr id="0" name=""/>
        <dsp:cNvSpPr/>
      </dsp:nvSpPr>
      <dsp:spPr>
        <a:xfrm>
          <a:off x="761525" y="1541198"/>
          <a:ext cx="1616608" cy="602674"/>
        </a:xfrm>
        <a:prstGeom prst="roundRect">
          <a:avLst>
            <a:gd name="adj" fmla="val 10000"/>
          </a:avLst>
        </a:prstGeom>
        <a:solidFill>
          <a:schemeClr val="bg1">
            <a:lumMod val="95000"/>
          </a:schemeClr>
        </a:solidFill>
        <a:ln>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none" kern="1200" dirty="0" smtClean="0">
              <a:solidFill>
                <a:srgbClr val="000000"/>
              </a:solidFill>
            </a:rPr>
            <a:t>Inputs</a:t>
          </a:r>
          <a:endParaRPr lang="en-US" sz="1800" u="none" kern="1200" dirty="0">
            <a:solidFill>
              <a:srgbClr val="000000"/>
            </a:solidFill>
          </a:endParaRPr>
        </a:p>
      </dsp:txBody>
      <dsp:txXfrm>
        <a:off x="779177" y="1558850"/>
        <a:ext cx="1581304" cy="567370"/>
      </dsp:txXfrm>
    </dsp:sp>
    <dsp:sp modelId="{FC750175-8FDB-6F45-A64F-F1EA26E0B444}">
      <dsp:nvSpPr>
        <dsp:cNvPr id="0" name=""/>
        <dsp:cNvSpPr/>
      </dsp:nvSpPr>
      <dsp:spPr>
        <a:xfrm rot="21599988">
          <a:off x="3070275" y="1731529"/>
          <a:ext cx="213170" cy="222002"/>
        </a:xfrm>
        <a:prstGeom prst="rightArrow">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3134226" y="1775929"/>
        <a:ext cx="85268" cy="133202"/>
      </dsp:txXfrm>
    </dsp:sp>
    <dsp:sp modelId="{DF123A03-318E-9F48-B4F6-67D09D3C88C2}">
      <dsp:nvSpPr>
        <dsp:cNvPr id="0" name=""/>
        <dsp:cNvSpPr/>
      </dsp:nvSpPr>
      <dsp:spPr>
        <a:xfrm>
          <a:off x="3975586" y="1541187"/>
          <a:ext cx="1616608" cy="602674"/>
        </a:xfrm>
        <a:prstGeom prst="roundRect">
          <a:avLst>
            <a:gd name="adj" fmla="val 10000"/>
          </a:avLst>
        </a:prstGeom>
        <a:solidFill>
          <a:schemeClr val="bg1">
            <a:lumMod val="95000"/>
          </a:schemeClr>
        </a:solidFill>
        <a:ln>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none" kern="1200" dirty="0" smtClean="0">
              <a:solidFill>
                <a:srgbClr val="000000"/>
              </a:solidFill>
            </a:rPr>
            <a:t>Outcomes</a:t>
          </a:r>
          <a:endParaRPr lang="en-US" sz="1800" u="none" kern="1200" dirty="0">
            <a:solidFill>
              <a:srgbClr val="000000"/>
            </a:solidFill>
          </a:endParaRPr>
        </a:p>
      </dsp:txBody>
      <dsp:txXfrm>
        <a:off x="3993238" y="1558839"/>
        <a:ext cx="1581304" cy="567370"/>
      </dsp:txXfrm>
    </dsp:sp>
    <dsp:sp modelId="{0458DE48-AC00-7F44-9DEA-211F741F3004}">
      <dsp:nvSpPr>
        <dsp:cNvPr id="0" name=""/>
        <dsp:cNvSpPr/>
      </dsp:nvSpPr>
      <dsp:spPr>
        <a:xfrm rot="13264403">
          <a:off x="4062946" y="1140414"/>
          <a:ext cx="224487" cy="153856"/>
        </a:xfrm>
        <a:prstGeom prst="leftArrow">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4109103" y="1171185"/>
        <a:ext cx="132173" cy="923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6E717-EA85-344D-BF31-8F5D1A13236B}">
      <dsp:nvSpPr>
        <dsp:cNvPr id="0" name=""/>
        <dsp:cNvSpPr/>
      </dsp:nvSpPr>
      <dsp:spPr>
        <a:xfrm>
          <a:off x="2438788" y="98537"/>
          <a:ext cx="3173878" cy="1047409"/>
        </a:xfrm>
        <a:prstGeom prst="roundRect">
          <a:avLst>
            <a:gd name="adj" fmla="val 10000"/>
          </a:avLst>
        </a:prstGeom>
        <a:solidFill>
          <a:schemeClr val="bg1">
            <a:lumMod val="95000"/>
          </a:schemeClr>
        </a:solidFill>
        <a:ln>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sng" kern="1200">
              <a:solidFill>
                <a:srgbClr val="000000"/>
              </a:solidFill>
            </a:rPr>
            <a:t>Environment/Experience</a:t>
          </a:r>
          <a:br>
            <a:rPr lang="en-US" sz="1800" u="sng" kern="1200">
              <a:solidFill>
                <a:srgbClr val="000000"/>
              </a:solidFill>
            </a:rPr>
          </a:br>
          <a:r>
            <a:rPr lang="en-US" sz="1800" kern="1200">
              <a:solidFill>
                <a:srgbClr val="000000"/>
              </a:solidFill>
            </a:rPr>
            <a:t>Participation in Service-Learning within courses</a:t>
          </a:r>
        </a:p>
      </dsp:txBody>
      <dsp:txXfrm>
        <a:off x="2469466" y="129215"/>
        <a:ext cx="3112522" cy="986053"/>
      </dsp:txXfrm>
    </dsp:sp>
    <dsp:sp modelId="{792CD8A9-EFC0-294F-B9AC-06849EB7FC24}">
      <dsp:nvSpPr>
        <dsp:cNvPr id="0" name=""/>
        <dsp:cNvSpPr/>
      </dsp:nvSpPr>
      <dsp:spPr>
        <a:xfrm rot="18269108" flipH="1" flipV="1">
          <a:off x="2044072" y="2295144"/>
          <a:ext cx="56931" cy="208995"/>
        </a:xfrm>
        <a:prstGeom prst="rightArrow">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2061151" y="2336943"/>
        <a:ext cx="22773" cy="125397"/>
      </dsp:txXfrm>
    </dsp:sp>
    <dsp:sp modelId="{D984A57D-7C14-6342-9D55-3B1923A8E36F}">
      <dsp:nvSpPr>
        <dsp:cNvPr id="0" name=""/>
        <dsp:cNvSpPr/>
      </dsp:nvSpPr>
      <dsp:spPr>
        <a:xfrm>
          <a:off x="0" y="3498064"/>
          <a:ext cx="2986523" cy="1047409"/>
        </a:xfrm>
        <a:prstGeom prst="roundRect">
          <a:avLst>
            <a:gd name="adj" fmla="val 10000"/>
          </a:avLst>
        </a:prstGeom>
        <a:solidFill>
          <a:schemeClr val="bg1">
            <a:lumMod val="95000"/>
          </a:schemeClr>
        </a:solidFill>
        <a:ln>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sng" kern="1200">
              <a:solidFill>
                <a:srgbClr val="000000"/>
              </a:solidFill>
            </a:rPr>
            <a:t>Inputs</a:t>
          </a:r>
          <a:br>
            <a:rPr lang="en-US" sz="1800" u="sng" kern="1200">
              <a:solidFill>
                <a:srgbClr val="000000"/>
              </a:solidFill>
            </a:rPr>
          </a:br>
          <a:r>
            <a:rPr lang="en-US" sz="1800" u="none" kern="1200">
              <a:solidFill>
                <a:srgbClr val="000000"/>
              </a:solidFill>
            </a:rPr>
            <a:t>Low-Income, First-Generation College Students</a:t>
          </a:r>
          <a:endParaRPr lang="en-US" sz="1800" kern="1200">
            <a:solidFill>
              <a:srgbClr val="000000"/>
            </a:solidFill>
          </a:endParaRPr>
        </a:p>
      </dsp:txBody>
      <dsp:txXfrm>
        <a:off x="30678" y="3528742"/>
        <a:ext cx="2925167" cy="986053"/>
      </dsp:txXfrm>
    </dsp:sp>
    <dsp:sp modelId="{FC750175-8FDB-6F45-A64F-F1EA26E0B444}">
      <dsp:nvSpPr>
        <dsp:cNvPr id="0" name=""/>
        <dsp:cNvSpPr/>
      </dsp:nvSpPr>
      <dsp:spPr>
        <a:xfrm>
          <a:off x="3851756" y="3816705"/>
          <a:ext cx="347942" cy="410128"/>
        </a:xfrm>
        <a:prstGeom prst="rightArrow">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956139" y="3898731"/>
        <a:ext cx="139176" cy="246076"/>
      </dsp:txXfrm>
    </dsp:sp>
    <dsp:sp modelId="{DF123A03-318E-9F48-B4F6-67D09D3C88C2}">
      <dsp:nvSpPr>
        <dsp:cNvPr id="0" name=""/>
        <dsp:cNvSpPr/>
      </dsp:nvSpPr>
      <dsp:spPr>
        <a:xfrm>
          <a:off x="5064932" y="3498064"/>
          <a:ext cx="2986523" cy="1047409"/>
        </a:xfrm>
        <a:prstGeom prst="roundRect">
          <a:avLst>
            <a:gd name="adj" fmla="val 10000"/>
          </a:avLst>
        </a:prstGeom>
        <a:solidFill>
          <a:schemeClr val="bg1">
            <a:lumMod val="95000"/>
          </a:schemeClr>
        </a:solidFill>
        <a:ln>
          <a:solidFill>
            <a:schemeClr val="tx2">
              <a:lumMod val="7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sng" kern="1200">
              <a:solidFill>
                <a:srgbClr val="000000"/>
              </a:solidFill>
            </a:rPr>
            <a:t>Outcomes</a:t>
          </a:r>
          <a:br>
            <a:rPr lang="en-US" sz="1800" u="sng" kern="1200">
              <a:solidFill>
                <a:srgbClr val="000000"/>
              </a:solidFill>
            </a:rPr>
          </a:br>
          <a:r>
            <a:rPr lang="en-US" sz="1800" u="none" kern="1200">
              <a:solidFill>
                <a:srgbClr val="000000"/>
              </a:solidFill>
            </a:rPr>
            <a:t>Learning and Development</a:t>
          </a:r>
          <a:endParaRPr lang="en-US" sz="1800" kern="1200">
            <a:solidFill>
              <a:srgbClr val="000000"/>
            </a:solidFill>
          </a:endParaRPr>
        </a:p>
      </dsp:txBody>
      <dsp:txXfrm>
        <a:off x="5095610" y="3528742"/>
        <a:ext cx="2925167" cy="986053"/>
      </dsp:txXfrm>
    </dsp:sp>
    <dsp:sp modelId="{0458DE48-AC00-7F44-9DEA-211F741F3004}">
      <dsp:nvSpPr>
        <dsp:cNvPr id="0" name=""/>
        <dsp:cNvSpPr/>
      </dsp:nvSpPr>
      <dsp:spPr>
        <a:xfrm rot="13998951">
          <a:off x="5533364" y="2423831"/>
          <a:ext cx="366415" cy="284233"/>
        </a:xfrm>
        <a:prstGeom prst="leftArrow">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5618634" y="2480678"/>
        <a:ext cx="195875" cy="170539"/>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z="1000" smtClean="0">
                <a:latin typeface="Arial" pitchFamily="34" charset="0"/>
                <a:cs typeface="Arial" pitchFamily="34" charset="0"/>
              </a:rPr>
              <a:t>© Duarte Design, Inc. 2009</a:t>
            </a:r>
            <a:endParaRPr lang="en-US" sz="1000">
              <a:latin typeface="Arial" pitchFamily="34" charset="0"/>
              <a:cs typeface="Arial"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37EAF2-1DE3-4AC2-BC82-3EF63BED91BD}" type="slidenum">
              <a:rPr lang="en-US" smtClean="0"/>
              <a:pPr/>
              <a:t>‹#›</a:t>
            </a:fld>
            <a:endParaRPr lang="en-US"/>
          </a:p>
        </p:txBody>
      </p:sp>
    </p:spTree>
    <p:extLst>
      <p:ext uri="{BB962C8B-B14F-4D97-AF65-F5344CB8AC3E}">
        <p14:creationId xmlns:p14="http://schemas.microsoft.com/office/powerpoint/2010/main" val="270739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1A8ED9-A90F-43A0-A471-4F79F54F87D6}" type="slidenum">
              <a:rPr lang="en-US" smtClean="0"/>
              <a:pPr/>
              <a:t>‹#›</a:t>
            </a:fld>
            <a:endParaRPr lang="en-US"/>
          </a:p>
        </p:txBody>
      </p:sp>
      <p:sp>
        <p:nvSpPr>
          <p:cNvPr id="9" name="Footer Placeholder 8"/>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z="1000" smtClean="0">
                <a:solidFill>
                  <a:prstClr val="black"/>
                </a:solidFill>
                <a:latin typeface="Arial" pitchFamily="34" charset="0"/>
                <a:cs typeface="Arial" pitchFamily="34" charset="0"/>
              </a:rPr>
              <a:t>© Duarte Design, Inc. 2009</a:t>
            </a:r>
            <a:endParaRPr lang="en-US"/>
          </a:p>
        </p:txBody>
      </p:sp>
    </p:spTree>
    <p:extLst>
      <p:ext uri="{BB962C8B-B14F-4D97-AF65-F5344CB8AC3E}">
        <p14:creationId xmlns:p14="http://schemas.microsoft.com/office/powerpoint/2010/main" val="248409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 Sel</a:t>
            </a:r>
            <a:r>
              <a:rPr lang="en-US" baseline="0" dirty="0" smtClean="0"/>
              <a:t>f and topic briefly, also explain that a </a:t>
            </a:r>
            <a:r>
              <a:rPr lang="en-US" baseline="0" dirty="0" err="1" smtClean="0"/>
              <a:t>pdf</a:t>
            </a:r>
            <a:r>
              <a:rPr lang="en-US" baseline="0" dirty="0" smtClean="0"/>
              <a:t> of the paper is available via email or on the wiki</a:t>
            </a:r>
            <a:endParaRPr lang="en-US" dirty="0"/>
          </a:p>
        </p:txBody>
      </p:sp>
      <p:sp>
        <p:nvSpPr>
          <p:cNvPr id="4" name="Slide Number Placeholder 3"/>
          <p:cNvSpPr>
            <a:spLocks noGrp="1"/>
          </p:cNvSpPr>
          <p:nvPr>
            <p:ph type="sldNum" sz="quarter" idx="10"/>
          </p:nvPr>
        </p:nvSpPr>
        <p:spPr/>
        <p:txBody>
          <a:bodyPr/>
          <a:lstStyle/>
          <a:p>
            <a:fld id="{4DB4DFB0-44CD-4632-8FEA-E6F62CCD500F}" type="slidenum">
              <a:rPr lang="en-US" smtClean="0">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I-E-O model is essential for capturing two things: First, it illustrates Dewey’s principle of interaction at work in the influence of inputs upon environment; second, it illustrates Dewey’s principle of continuity in the influence of inputs upon outcomes. Dewey’s principle of interaction is positioned within the arrows connecting inputs to environment/experiences, and from environment/experiences to outcomes.  This placement captures the transaction that occurs in an experience leading to an educative or </a:t>
            </a:r>
            <a:r>
              <a:rPr lang="en-US" sz="1200" kern="1200" dirty="0" err="1" smtClean="0">
                <a:solidFill>
                  <a:schemeClr val="tx1"/>
                </a:solidFill>
                <a:effectLst/>
                <a:latin typeface="+mn-lt"/>
                <a:ea typeface="+mn-ea"/>
                <a:cs typeface="+mn-cs"/>
              </a:rPr>
              <a:t>miseducative</a:t>
            </a:r>
            <a:r>
              <a:rPr lang="en-US" sz="1200" kern="1200" dirty="0" smtClean="0">
                <a:solidFill>
                  <a:schemeClr val="tx1"/>
                </a:solidFill>
                <a:effectLst/>
                <a:latin typeface="+mn-lt"/>
                <a:ea typeface="+mn-ea"/>
                <a:cs typeface="+mn-cs"/>
              </a:rPr>
              <a:t> situation.  The transaction between student and experience is intimately connected to who they are as a person—their inputs—and their goals</a:t>
            </a:r>
            <a:r>
              <a:rPr lang="en-US" dirty="0" smtClean="0">
                <a:effectLst/>
              </a:rPr>
              <a:t> </a:t>
            </a:r>
            <a:r>
              <a:rPr lang="en-US" sz="1200" kern="1200" dirty="0" smtClean="0">
                <a:solidFill>
                  <a:schemeClr val="tx1"/>
                </a:solidFill>
                <a:effectLst/>
                <a:latin typeface="+mn-lt"/>
                <a:ea typeface="+mn-ea"/>
                <a:cs typeface="+mn-cs"/>
              </a:rPr>
              <a:t> A connection to the material or experience engages the student and can produce desired learning outcomes.  Concordantly, a lack of connection leads to disengagement and little chance of accomplishment of the desired learning outcomes.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place the Dewey’s principle of continuity in the arrow connecting inputs and outcomes in an effort to capture the idea that all past experiences—and the subsequent attitudes and habits of the hear and mind resulting from those experiences—takes from those that have gone before and therefore have a measure of independent effect upon the outcomes of the current experience. In this way, the principle of continuity introduces as temporal aspect to </a:t>
            </a:r>
            <a:r>
              <a:rPr lang="en-US" sz="1200" kern="1200" dirty="0" err="1" smtClean="0">
                <a:solidFill>
                  <a:schemeClr val="tx1"/>
                </a:solidFill>
                <a:effectLst/>
                <a:latin typeface="+mn-lt"/>
                <a:ea typeface="+mn-ea"/>
                <a:cs typeface="+mn-cs"/>
              </a:rPr>
              <a:t>Astin’s</a:t>
            </a:r>
            <a:r>
              <a:rPr lang="en-US" sz="1200" kern="1200" dirty="0" smtClean="0">
                <a:solidFill>
                  <a:schemeClr val="tx1"/>
                </a:solidFill>
                <a:effectLst/>
                <a:latin typeface="+mn-lt"/>
                <a:ea typeface="+mn-ea"/>
                <a:cs typeface="+mn-cs"/>
              </a:rPr>
              <a:t> I-E-O model.  This temporal element provides a more realistic application of the I-E-O model to environments and experiences allowing the model to capture the effect of the past upon present and present upon future.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relation to service-learning, this model provides a clear theoretical argument for the impact that students’ backgrounds play in the learning experience.  Service-learning courses that target low-income, first-generation students will need to pay special attention to the ways in which those common background characteristics inform the service-learning experience and subsequent outcomes.  This model provides a theoretical explanation for Engle &amp; Tinto’s (2008) sobering conclusion that there is something about the actual college experience of low-income, first-generation students that increases their risk of academic failure. </a:t>
            </a:r>
            <a:endParaRPr lang="en-US" dirty="0"/>
          </a:p>
        </p:txBody>
      </p:sp>
      <p:sp>
        <p:nvSpPr>
          <p:cNvPr id="4" name="Slide Number Placeholder 3"/>
          <p:cNvSpPr>
            <a:spLocks noGrp="1"/>
          </p:cNvSpPr>
          <p:nvPr>
            <p:ph type="sldNum" sz="quarter" idx="10"/>
          </p:nvPr>
        </p:nvSpPr>
        <p:spPr/>
        <p:txBody>
          <a:bodyPr/>
          <a:lstStyle/>
          <a:p>
            <a:fld id="{CB1A8ED9-A90F-43A0-A471-4F79F54F87D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B1A8ED9-A90F-43A0-A471-4F79F54F87D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This model is consistent with the </a:t>
            </a:r>
            <a:r>
              <a:rPr lang="en-US" sz="1200" kern="1200" dirty="0" err="1" smtClean="0">
                <a:solidFill>
                  <a:schemeClr val="tx1"/>
                </a:solidFill>
                <a:effectLst/>
                <a:latin typeface="+mn-lt"/>
                <a:ea typeface="+mn-ea"/>
                <a:cs typeface="+mn-cs"/>
              </a:rPr>
              <a:t>Eyler</a:t>
            </a:r>
            <a:r>
              <a:rPr lang="en-US" sz="1200" kern="1200" dirty="0" smtClean="0">
                <a:solidFill>
                  <a:schemeClr val="tx1"/>
                </a:solidFill>
                <a:effectLst/>
                <a:latin typeface="+mn-lt"/>
                <a:ea typeface="+mn-ea"/>
                <a:cs typeface="+mn-cs"/>
              </a:rPr>
              <a:t> &amp; Giles (1999) premise that the primary learning component of service-learning for mainstream students occurs from an experience with the “other”; a concept only possible in juxtaposition to one’s self-image and therefore deeply tied to background. </a:t>
            </a:r>
          </a:p>
          <a:p>
            <a:endParaRPr lang="en-US" sz="1200" kern="1200" dirty="0" smtClean="0">
              <a:solidFill>
                <a:schemeClr val="tx1"/>
              </a:solidFill>
              <a:effectLst/>
              <a:latin typeface="+mn-lt"/>
              <a:ea typeface="+mn-ea"/>
              <a:cs typeface="+mn-cs"/>
            </a:endParaRPr>
          </a:p>
          <a:p>
            <a:r>
              <a:rPr lang="en-US" dirty="0" smtClean="0"/>
              <a:t>Examples…. </a:t>
            </a:r>
            <a:r>
              <a:rPr lang="en-US" sz="1200" kern="1200" dirty="0" smtClean="0">
                <a:solidFill>
                  <a:schemeClr val="tx1"/>
                </a:solidFill>
                <a:effectLst/>
                <a:latin typeface="+mn-lt"/>
                <a:ea typeface="+mn-ea"/>
                <a:cs typeface="+mn-cs"/>
              </a:rPr>
              <a:t>For instance, this model would suggest that low-income, first-generation students may not have the same experience with “otherness” if they were tutoring low-income elementary children resulting in a growth of pluralistic orientation; however, the experience of mentoring children from similar backgrounds as themselves may produce an experience that results in growth in community engagement. </a:t>
            </a:r>
            <a:endParaRPr lang="en-US" dirty="0"/>
          </a:p>
        </p:txBody>
      </p:sp>
      <p:sp>
        <p:nvSpPr>
          <p:cNvPr id="4" name="Slide Number Placeholder 3"/>
          <p:cNvSpPr>
            <a:spLocks noGrp="1"/>
          </p:cNvSpPr>
          <p:nvPr>
            <p:ph type="sldNum" sz="quarter" idx="10"/>
          </p:nvPr>
        </p:nvSpPr>
        <p:spPr/>
        <p:txBody>
          <a:bodyPr/>
          <a:lstStyle/>
          <a:p>
            <a:fld id="{CB1A8ED9-A90F-43A0-A471-4F79F54F87D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Thank</a:t>
            </a:r>
            <a:r>
              <a:rPr lang="en-US" baseline="0" smtClean="0"/>
              <a:t> you.</a:t>
            </a:r>
            <a:endParaRPr lang="en-US" dirty="0"/>
          </a:p>
        </p:txBody>
      </p:sp>
      <p:sp>
        <p:nvSpPr>
          <p:cNvPr id="4" name="Slide Number Placeholder 3"/>
          <p:cNvSpPr>
            <a:spLocks noGrp="1"/>
          </p:cNvSpPr>
          <p:nvPr>
            <p:ph type="sldNum" sz="quarter" idx="10"/>
          </p:nvPr>
        </p:nvSpPr>
        <p:spPr/>
        <p:txBody>
          <a:bodyPr/>
          <a:lstStyle/>
          <a:p>
            <a:fld id="{CB1A8ED9-A90F-43A0-A471-4F79F54F87D6}"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this presentation provide some brief context about the population of low-income, first-generation students including a quick discussion on the common barriers they encounter to academic success.  I will then muddy the waters a bit about whether or not we should expect similar outcomes from this subpopulation in their interaction with this pedagogy taking into account a theoretical and conceptual examination of this teaching method.  Finally, I present a model for understanding how student’s backgrounds interact with their service-learning experience and I present implications for future research and practice.  I realize I am being quite ambitious with my objectives for this presentation so I will be consolidating some of my points to allow for a more holistic presentation; I strongly welcome questions and comments towards the end of the presentation and appreciate all feedback.</a:t>
            </a:r>
            <a:endParaRPr lang="en-US" dirty="0"/>
          </a:p>
        </p:txBody>
      </p:sp>
      <p:sp>
        <p:nvSpPr>
          <p:cNvPr id="4" name="Slide Number Placeholder 3"/>
          <p:cNvSpPr>
            <a:spLocks noGrp="1"/>
          </p:cNvSpPr>
          <p:nvPr>
            <p:ph type="sldNum" sz="quarter" idx="10"/>
          </p:nvPr>
        </p:nvSpPr>
        <p:spPr/>
        <p:txBody>
          <a:bodyPr/>
          <a:lstStyle/>
          <a:p>
            <a:fld id="{CB1A8ED9-A90F-43A0-A471-4F79F54F87D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B1A8ED9-A90F-43A0-A471-4F79F54F87D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baseline="0" dirty="0" smtClean="0"/>
              <a:t>LIFG make up 24% (or 4.5 Million) of the American college student population</a:t>
            </a:r>
          </a:p>
          <a:p>
            <a:pPr marL="0" indent="0">
              <a:buNone/>
            </a:pPr>
            <a:endParaRPr lang="en-US" baseline="0" dirty="0" smtClean="0"/>
          </a:p>
          <a:p>
            <a:pPr marL="0" indent="0">
              <a:buNone/>
            </a:pPr>
            <a:r>
              <a:rPr lang="en-US" baseline="0" dirty="0" smtClean="0"/>
              <a:t>11% completion within 6 years is compared to an average persistence rate of 55%</a:t>
            </a:r>
          </a:p>
        </p:txBody>
      </p:sp>
      <p:sp>
        <p:nvSpPr>
          <p:cNvPr id="4" name="Slide Number Placeholder 3"/>
          <p:cNvSpPr>
            <a:spLocks noGrp="1"/>
          </p:cNvSpPr>
          <p:nvPr>
            <p:ph type="sldNum" sz="quarter" idx="10"/>
          </p:nvPr>
        </p:nvSpPr>
        <p:spPr/>
        <p:txBody>
          <a:bodyPr/>
          <a:lstStyle/>
          <a:p>
            <a:fld id="{CB1A8ED9-A90F-43A0-A471-4F79F54F87D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This report synthesizes many leading research studies on this population and uses NCES data to analyze the influence of these “high-risk” characteristics on a variety of college outcomes.  </a:t>
            </a:r>
            <a:endParaRPr lang="en-US" sz="1200" i="1" dirty="0" smtClean="0">
              <a:solidFill>
                <a:schemeClr val="bg1"/>
              </a:solidFill>
            </a:endParaRPr>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CB1A8ED9-A90F-43A0-A471-4F79F54F87D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B1A8ED9-A90F-43A0-A471-4F79F54F87D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both principles learning is inextricably linked to a person’s background as it forms the “longitudinal and lateral aspects of experience” (Dewey, 1938, p. 44).  Dewey’s principles of interaction and continuity highlight the role students’ backgrounds have in learning and the potential for service-learning to create educative experiences.  Several scholars position Dewey’s principles of continuity and interaction as the theoretical foundations of service-learning and attribute its success to providing “situations” for learning that draw upon students’ personal backgrounds (</a:t>
            </a:r>
            <a:r>
              <a:rPr lang="en-US" sz="1200" kern="1200" dirty="0" err="1" smtClean="0">
                <a:solidFill>
                  <a:schemeClr val="tx1"/>
                </a:solidFill>
                <a:effectLst/>
                <a:latin typeface="+mn-lt"/>
                <a:ea typeface="+mn-ea"/>
                <a:cs typeface="+mn-cs"/>
              </a:rPr>
              <a:t>Eyler</a:t>
            </a:r>
            <a:r>
              <a:rPr lang="en-US" sz="1200" kern="1200" dirty="0" smtClean="0">
                <a:solidFill>
                  <a:schemeClr val="tx1"/>
                </a:solidFill>
                <a:effectLst/>
                <a:latin typeface="+mn-lt"/>
                <a:ea typeface="+mn-ea"/>
                <a:cs typeface="+mn-cs"/>
              </a:rPr>
              <a:t> &amp; Giles, 1999; Giles &amp; </a:t>
            </a:r>
            <a:r>
              <a:rPr lang="en-US" sz="1200" kern="1200" dirty="0" err="1" smtClean="0">
                <a:solidFill>
                  <a:schemeClr val="tx1"/>
                </a:solidFill>
                <a:effectLst/>
                <a:latin typeface="+mn-lt"/>
                <a:ea typeface="+mn-ea"/>
                <a:cs typeface="+mn-cs"/>
              </a:rPr>
              <a:t>Eyler</a:t>
            </a:r>
            <a:r>
              <a:rPr lang="en-US" sz="1200" kern="1200" dirty="0" smtClean="0">
                <a:solidFill>
                  <a:schemeClr val="tx1"/>
                </a:solidFill>
                <a:effectLst/>
                <a:latin typeface="+mn-lt"/>
                <a:ea typeface="+mn-ea"/>
                <a:cs typeface="+mn-cs"/>
              </a:rPr>
              <a:t>, 1994; Jacoby &amp; Associates, 1996).  </a:t>
            </a:r>
          </a:p>
          <a:p>
            <a:endParaRPr lang="en-US" dirty="0"/>
          </a:p>
        </p:txBody>
      </p:sp>
      <p:sp>
        <p:nvSpPr>
          <p:cNvPr id="4" name="Slide Number Placeholder 3"/>
          <p:cNvSpPr>
            <a:spLocks noGrp="1"/>
          </p:cNvSpPr>
          <p:nvPr>
            <p:ph type="sldNum" sz="quarter" idx="10"/>
          </p:nvPr>
        </p:nvSpPr>
        <p:spPr/>
        <p:txBody>
          <a:bodyPr/>
          <a:lstStyle/>
          <a:p>
            <a:fld id="{CB1A8ED9-A90F-43A0-A471-4F79F54F87D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FFFFFF"/>
                </a:solidFill>
              </a:rPr>
              <a:t>The I-E-O model allows the researcher(s) to account for the effect of students’ background characteristics (inputs), the experience of participating in service-learning courses while in higher education (environment), and to measure the resulting impact that experience may have upon the students’ development of academic skills, diversity skills, and civic engagement (outcomes)</a:t>
            </a:r>
            <a:endParaRPr lang="en-US" dirty="0"/>
          </a:p>
        </p:txBody>
      </p:sp>
      <p:sp>
        <p:nvSpPr>
          <p:cNvPr id="4" name="Slide Number Placeholder 3"/>
          <p:cNvSpPr>
            <a:spLocks noGrp="1"/>
          </p:cNvSpPr>
          <p:nvPr>
            <p:ph type="sldNum" sz="quarter" idx="10"/>
          </p:nvPr>
        </p:nvSpPr>
        <p:spPr/>
        <p:txBody>
          <a:bodyPr/>
          <a:lstStyle/>
          <a:p>
            <a:fld id="{CB1A8ED9-A90F-43A0-A471-4F79F54F87D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B1A8ED9-A90F-43A0-A471-4F79F54F87D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391024" y="2130425"/>
            <a:ext cx="4067175" cy="1470025"/>
          </a:xfrm>
        </p:spPr>
        <p:txBody>
          <a:bodyPr/>
          <a:lstStyle>
            <a:lvl1pPr algn="l">
              <a:defRPr>
                <a:solidFill>
                  <a:schemeClr val="bg1"/>
                </a:solidFill>
              </a:defRPr>
            </a:lvl1pPr>
          </a:lstStyle>
          <a:p>
            <a:r>
              <a:rPr lang="en-US" smtClean="0"/>
              <a:t>Click to edit Master title style</a:t>
            </a:r>
            <a:endParaRPr lang="en-US"/>
          </a:p>
        </p:txBody>
      </p:sp>
      <p:sp>
        <p:nvSpPr>
          <p:cNvPr id="3" name="Subtitle 2"/>
          <p:cNvSpPr>
            <a:spLocks noGrp="1"/>
          </p:cNvSpPr>
          <p:nvPr>
            <p:ph type="subTitle" idx="1"/>
          </p:nvPr>
        </p:nvSpPr>
        <p:spPr>
          <a:xfrm>
            <a:off x="4391024" y="3886200"/>
            <a:ext cx="3381376"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7"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24571"/>
            <a:ext cx="4619625" cy="4486275"/>
          </a:xfrm>
          <a:prstGeom prst="rect">
            <a:avLst/>
          </a:prstGeom>
          <a:noFill/>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DD2693C-57C3-4914-8E69-D777D6AA2CC8}" type="datetimeFigureOut">
              <a:rPr lang="en-US" smtClean="0"/>
              <a:pPr/>
              <a:t>9/21/12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259C21E-1789-4DE4-A292-CBB5A0C2C9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0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a:buChar char="•"/>
        <a:defRPr sz="28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a:buChar char="–"/>
        <a:defRPr sz="2400" kern="1200">
          <a:solidFill>
            <a:schemeClr val="bg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a:buChar char="•"/>
        <a:defRPr sz="20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a:buChar char="–"/>
        <a:defRPr sz="18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a:buChar char="»"/>
        <a:defRPr sz="18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p:spPr>
      </p:pic>
      <p:pic>
        <p:nvPicPr>
          <p:cNvPr id="26"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028173"/>
            <a:ext cx="4619625" cy="4486275"/>
          </a:xfrm>
          <a:prstGeom prst="rect">
            <a:avLst/>
          </a:prstGeom>
          <a:noFill/>
        </p:spPr>
      </p:pic>
      <p:sp>
        <p:nvSpPr>
          <p:cNvPr id="23" name="Rectangle 210"/>
          <p:cNvSpPr txBox="1">
            <a:spLocks noChangeArrowheads="1"/>
          </p:cNvSpPr>
          <p:nvPr/>
        </p:nvSpPr>
        <p:spPr bwMode="auto">
          <a:xfrm>
            <a:off x="-16042" y="4634148"/>
            <a:ext cx="3497179" cy="4004506"/>
          </a:xfrm>
          <a:prstGeom prst="rect">
            <a:avLst/>
          </a:prstGeom>
          <a:noFill/>
          <a:ln w="9525">
            <a:noFill/>
            <a:miter lim="800000"/>
            <a:headEnd/>
            <a:tailEnd/>
          </a:ln>
          <a:effectLst/>
        </p:spPr>
        <p:txBody>
          <a:bodyPr wrap="square" lIns="0" rIns="0">
            <a:prstTxWarp prst="textNoShape">
              <a:avLst/>
            </a:prstTxWarp>
            <a:noAutofit/>
          </a:bodyPr>
          <a:lstStyle/>
          <a:p>
            <a:pPr algn="ctr">
              <a:lnSpc>
                <a:spcPct val="114000"/>
              </a:lnSpc>
            </a:pPr>
            <a:r>
              <a:rPr lang="en-US" i="1" dirty="0" smtClean="0">
                <a:latin typeface="Arial" pitchFamily="34" charset="0"/>
                <a:ea typeface="Arial" charset="0"/>
                <a:cs typeface="Arial" pitchFamily="34" charset="0"/>
              </a:rPr>
              <a:t>Integrating insights from </a:t>
            </a:r>
            <a:br>
              <a:rPr lang="en-US" i="1" dirty="0" smtClean="0">
                <a:latin typeface="Arial" pitchFamily="34" charset="0"/>
                <a:ea typeface="Arial" charset="0"/>
                <a:cs typeface="Arial" pitchFamily="34" charset="0"/>
              </a:rPr>
            </a:br>
            <a:r>
              <a:rPr lang="en-US" i="1" dirty="0" smtClean="0">
                <a:latin typeface="Arial" pitchFamily="34" charset="0"/>
                <a:ea typeface="Arial" charset="0"/>
                <a:cs typeface="Arial" pitchFamily="34" charset="0"/>
              </a:rPr>
              <a:t>Dewey’s philosophy of learning and </a:t>
            </a:r>
            <a:r>
              <a:rPr lang="en-US" i="1" dirty="0" err="1" smtClean="0">
                <a:latin typeface="Arial" pitchFamily="34" charset="0"/>
                <a:ea typeface="Arial" charset="0"/>
                <a:cs typeface="Arial" pitchFamily="34" charset="0"/>
              </a:rPr>
              <a:t>Astin’s</a:t>
            </a:r>
            <a:r>
              <a:rPr lang="en-US" i="1" dirty="0" smtClean="0">
                <a:latin typeface="Arial" pitchFamily="34" charset="0"/>
                <a:ea typeface="Arial" charset="0"/>
                <a:cs typeface="Arial" pitchFamily="34" charset="0"/>
              </a:rPr>
              <a:t> IEO model.</a:t>
            </a:r>
            <a:endParaRPr lang="en-US" dirty="0">
              <a:latin typeface="Arial" pitchFamily="34" charset="0"/>
              <a:ea typeface="Arial" charset="0"/>
              <a:cs typeface="Arial" pitchFamily="34" charset="0"/>
            </a:endParaRPr>
          </a:p>
        </p:txBody>
      </p:sp>
      <p:sp useBgFill="1">
        <p:nvSpPr>
          <p:cNvPr id="8" name="Rounded Rectangle 7"/>
          <p:cNvSpPr/>
          <p:nvPr/>
        </p:nvSpPr>
        <p:spPr>
          <a:xfrm>
            <a:off x="1427747" y="609600"/>
            <a:ext cx="6304548" cy="1732547"/>
          </a:xfrm>
          <a:prstGeom prst="roundRect">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774546"/>
            <a:ext cx="9144000" cy="1292662"/>
          </a:xfrm>
          <a:prstGeom prst="rect">
            <a:avLst/>
          </a:prstGeom>
        </p:spPr>
        <p:txBody>
          <a:bodyPr wrap="square">
            <a:spAutoFit/>
          </a:bodyPr>
          <a:lstStyle/>
          <a:p>
            <a:pPr algn="ctr"/>
            <a:r>
              <a:rPr lang="en-US" sz="2600" b="1" dirty="0">
                <a:solidFill>
                  <a:schemeClr val="accent6">
                    <a:lumMod val="75000"/>
                  </a:schemeClr>
                </a:solidFill>
                <a:latin typeface="Times New Roman"/>
                <a:ea typeface="ＭＳ 明朝"/>
              </a:rPr>
              <a:t>A Theoretical &amp; Conceptual </a:t>
            </a:r>
            <a:r>
              <a:rPr lang="en-US" sz="2600" b="1" dirty="0" smtClean="0">
                <a:solidFill>
                  <a:schemeClr val="accent6">
                    <a:lumMod val="75000"/>
                  </a:schemeClr>
                </a:solidFill>
                <a:latin typeface="Times New Roman"/>
                <a:ea typeface="ＭＳ 明朝"/>
              </a:rPr>
              <a:t>Examination</a:t>
            </a:r>
          </a:p>
          <a:p>
            <a:pPr algn="ctr"/>
            <a:r>
              <a:rPr lang="en-US" sz="2600" b="1" dirty="0" smtClean="0">
                <a:solidFill>
                  <a:schemeClr val="accent6">
                    <a:lumMod val="75000"/>
                  </a:schemeClr>
                </a:solidFill>
                <a:latin typeface="Times New Roman"/>
                <a:ea typeface="ＭＳ 明朝"/>
              </a:rPr>
              <a:t> </a:t>
            </a:r>
            <a:r>
              <a:rPr lang="en-US" sz="2600" b="1" dirty="0">
                <a:solidFill>
                  <a:schemeClr val="accent6">
                    <a:lumMod val="75000"/>
                  </a:schemeClr>
                </a:solidFill>
                <a:latin typeface="Times New Roman"/>
                <a:ea typeface="ＭＳ 明朝"/>
              </a:rPr>
              <a:t>of Low-Income, </a:t>
            </a:r>
            <a:r>
              <a:rPr lang="en-US" sz="2600" b="1" dirty="0" smtClean="0">
                <a:solidFill>
                  <a:schemeClr val="accent6">
                    <a:lumMod val="75000"/>
                  </a:schemeClr>
                </a:solidFill>
                <a:latin typeface="Times New Roman"/>
                <a:ea typeface="ＭＳ 明朝"/>
              </a:rPr>
              <a:t>First</a:t>
            </a:r>
            <a:r>
              <a:rPr lang="en-US" sz="2600" b="1" dirty="0">
                <a:solidFill>
                  <a:schemeClr val="accent6">
                    <a:lumMod val="75000"/>
                  </a:schemeClr>
                </a:solidFill>
                <a:latin typeface="Times New Roman"/>
                <a:ea typeface="ＭＳ 明朝"/>
              </a:rPr>
              <a:t>-Generation College </a:t>
            </a:r>
            <a:endParaRPr lang="en-US" sz="2600" b="1" dirty="0" smtClean="0">
              <a:solidFill>
                <a:schemeClr val="accent6">
                  <a:lumMod val="75000"/>
                </a:schemeClr>
              </a:solidFill>
              <a:latin typeface="Times New Roman"/>
              <a:ea typeface="ＭＳ 明朝"/>
            </a:endParaRPr>
          </a:p>
          <a:p>
            <a:pPr algn="ctr"/>
            <a:r>
              <a:rPr lang="en-US" sz="2600" b="1" dirty="0" smtClean="0">
                <a:solidFill>
                  <a:schemeClr val="accent6">
                    <a:lumMod val="75000"/>
                  </a:schemeClr>
                </a:solidFill>
                <a:latin typeface="Times New Roman"/>
                <a:ea typeface="ＭＳ 明朝"/>
              </a:rPr>
              <a:t>Students </a:t>
            </a:r>
            <a:r>
              <a:rPr lang="en-US" sz="2600" b="1" dirty="0">
                <a:solidFill>
                  <a:schemeClr val="accent6">
                    <a:lumMod val="75000"/>
                  </a:schemeClr>
                </a:solidFill>
                <a:latin typeface="Times New Roman"/>
                <a:ea typeface="ＭＳ 明朝"/>
              </a:rPr>
              <a:t>and Service-Learning </a:t>
            </a:r>
            <a:endParaRPr lang="en-US" sz="2600" dirty="0" smtClean="0">
              <a:solidFill>
                <a:schemeClr val="accent6">
                  <a:lumMod val="75000"/>
                </a:schemeClr>
              </a:solidFill>
              <a:latin typeface="Arial" pitchFamily="34" charset="0"/>
              <a:ea typeface="Arial" charset="0"/>
              <a:cs typeface="Arial" pitchFamily="34" charset="0"/>
            </a:endParaRPr>
          </a:p>
        </p:txBody>
      </p:sp>
      <p:sp>
        <p:nvSpPr>
          <p:cNvPr id="3" name="TextBox 2"/>
          <p:cNvSpPr txBox="1"/>
          <p:nvPr/>
        </p:nvSpPr>
        <p:spPr>
          <a:xfrm>
            <a:off x="0" y="2662994"/>
            <a:ext cx="9144000" cy="1077218"/>
          </a:xfrm>
          <a:prstGeom prst="rect">
            <a:avLst/>
          </a:prstGeom>
          <a:noFill/>
        </p:spPr>
        <p:txBody>
          <a:bodyPr wrap="square" rtlCol="0">
            <a:spAutoFit/>
          </a:bodyPr>
          <a:lstStyle/>
          <a:p>
            <a:pPr algn="ctr"/>
            <a:r>
              <a:rPr lang="en-US" sz="3200" dirty="0" smtClean="0">
                <a:solidFill>
                  <a:schemeClr val="bg1"/>
                </a:solidFill>
                <a:cs typeface="Handwriting - Dakota"/>
              </a:rPr>
              <a:t>Travis T. York,</a:t>
            </a:r>
          </a:p>
          <a:p>
            <a:pPr algn="ctr"/>
            <a:r>
              <a:rPr lang="en-US" sz="1600" i="1" dirty="0" smtClean="0">
                <a:solidFill>
                  <a:schemeClr val="bg1"/>
                </a:solidFill>
                <a:latin typeface="Handwriting - Dakota"/>
                <a:cs typeface="Handwriting - Dakota"/>
              </a:rPr>
              <a:t>Candidate for Ph.D. in Higher Education</a:t>
            </a:r>
          </a:p>
          <a:p>
            <a:pPr algn="ctr"/>
            <a:r>
              <a:rPr lang="en-US" sz="1600" i="1" dirty="0" smtClean="0">
                <a:solidFill>
                  <a:schemeClr val="bg1"/>
                </a:solidFill>
                <a:latin typeface="Handwriting - Dakota"/>
                <a:cs typeface="Handwriting - Dakota"/>
              </a:rPr>
              <a:t>Penn State University</a:t>
            </a:r>
            <a:endParaRPr lang="en-US" sz="1600" i="1" dirty="0">
              <a:solidFill>
                <a:schemeClr val="bg1"/>
              </a:solidFill>
              <a:latin typeface="Handwriting - Dakota"/>
              <a:cs typeface="Handwriting - Dakota"/>
            </a:endParaRPr>
          </a:p>
        </p:txBody>
      </p:sp>
      <p:sp>
        <p:nvSpPr>
          <p:cNvPr id="10" name="TextBox 9"/>
          <p:cNvSpPr txBox="1"/>
          <p:nvPr/>
        </p:nvSpPr>
        <p:spPr>
          <a:xfrm>
            <a:off x="-16042" y="6388130"/>
            <a:ext cx="9160042" cy="369332"/>
          </a:xfrm>
          <a:prstGeom prst="rect">
            <a:avLst/>
          </a:prstGeom>
          <a:noFill/>
        </p:spPr>
        <p:txBody>
          <a:bodyPr wrap="square" rtlCol="0">
            <a:spAutoFit/>
          </a:bodyPr>
          <a:lstStyle/>
          <a:p>
            <a:pPr algn="ctr"/>
            <a:r>
              <a:rPr lang="en-US" dirty="0" smtClean="0">
                <a:solidFill>
                  <a:schemeClr val="bg1"/>
                </a:solidFill>
              </a:rPr>
              <a:t>IARSLCE 2012</a:t>
            </a:r>
            <a:endParaRPr lang="en-US" dirty="0">
              <a:solidFill>
                <a:schemeClr val="bg1"/>
              </a:solidFill>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4588"/>
            <a:ext cx="9144000" cy="1200329"/>
          </a:xfrm>
          <a:prstGeom prst="rect">
            <a:avLst/>
          </a:prstGeom>
          <a:noFill/>
        </p:spPr>
        <p:txBody>
          <a:bodyPr wrap="square" rtlCol="0">
            <a:spAutoFit/>
          </a:bodyPr>
          <a:lstStyle/>
          <a:p>
            <a:pPr algn="ctr"/>
            <a:r>
              <a:rPr lang="en-US" sz="3600" dirty="0" smtClean="0">
                <a:solidFill>
                  <a:schemeClr val="accent1">
                    <a:lumMod val="60000"/>
                    <a:lumOff val="40000"/>
                  </a:schemeClr>
                </a:solidFill>
              </a:rPr>
              <a:t>Theoretical &amp; Conceptual Model </a:t>
            </a:r>
            <a:br>
              <a:rPr lang="en-US" sz="3600" dirty="0" smtClean="0">
                <a:solidFill>
                  <a:schemeClr val="accent1">
                    <a:lumMod val="60000"/>
                    <a:lumOff val="40000"/>
                  </a:schemeClr>
                </a:solidFill>
              </a:rPr>
            </a:br>
            <a:r>
              <a:rPr lang="en-US" sz="3600" dirty="0" smtClean="0">
                <a:solidFill>
                  <a:schemeClr val="accent1">
                    <a:lumMod val="60000"/>
                    <a:lumOff val="40000"/>
                  </a:schemeClr>
                </a:solidFill>
              </a:rPr>
              <a:t>of Service-Learning</a:t>
            </a:r>
            <a:endParaRPr lang="en-US" sz="3600" dirty="0">
              <a:solidFill>
                <a:schemeClr val="accent1">
                  <a:lumMod val="60000"/>
                  <a:lumOff val="40000"/>
                </a:schemeClr>
              </a:solidFill>
            </a:endParaRPr>
          </a:p>
        </p:txBody>
      </p:sp>
      <p:sp>
        <p:nvSpPr>
          <p:cNvPr id="3" name="TextBox 2"/>
          <p:cNvSpPr txBox="1"/>
          <p:nvPr/>
        </p:nvSpPr>
        <p:spPr>
          <a:xfrm>
            <a:off x="192505" y="955414"/>
            <a:ext cx="8758990" cy="1538883"/>
          </a:xfrm>
          <a:prstGeom prst="rect">
            <a:avLst/>
          </a:prstGeom>
          <a:noFill/>
        </p:spPr>
        <p:txBody>
          <a:bodyPr wrap="square" rtlCol="0">
            <a:spAutoFit/>
          </a:bodyPr>
          <a:lstStyle/>
          <a:p>
            <a:pPr marL="914400" lvl="1" indent="-457200"/>
            <a:r>
              <a:rPr lang="en-US" sz="2200" dirty="0" smtClean="0">
                <a:solidFill>
                  <a:schemeClr val="bg1"/>
                </a:solidFill>
              </a:rPr>
              <a:t> </a:t>
            </a:r>
          </a:p>
          <a:p>
            <a:pPr marL="914400" lvl="1" indent="-457200"/>
            <a:endParaRPr lang="en-US" sz="2400" dirty="0" smtClean="0">
              <a:solidFill>
                <a:schemeClr val="bg1"/>
              </a:solidFill>
            </a:endParaRPr>
          </a:p>
          <a:p>
            <a:pPr marL="914400" lvl="1" indent="-457200"/>
            <a:endParaRPr lang="en-US" sz="2400" dirty="0" smtClean="0">
              <a:solidFill>
                <a:schemeClr val="bg1"/>
              </a:solidFill>
            </a:endParaRPr>
          </a:p>
          <a:p>
            <a:r>
              <a:rPr lang="en-US" sz="2400" dirty="0" smtClean="0">
                <a:solidFill>
                  <a:schemeClr val="bg1"/>
                </a:solidFill>
              </a:rPr>
              <a:t>	</a:t>
            </a:r>
          </a:p>
        </p:txBody>
      </p:sp>
      <p:grpSp>
        <p:nvGrpSpPr>
          <p:cNvPr id="4" name="Group 3"/>
          <p:cNvGrpSpPr/>
          <p:nvPr/>
        </p:nvGrpSpPr>
        <p:grpSpPr>
          <a:xfrm>
            <a:off x="581255" y="955414"/>
            <a:ext cx="8051456" cy="5092755"/>
            <a:chOff x="0" y="0"/>
            <a:chExt cx="6223000" cy="3657599"/>
          </a:xfrm>
          <a:extLst>
            <a:ext uri="{0CCBE362-F206-4b92-989A-16890622DB6E}">
              <ma14:wrappingTextBoxFlag xmlns:ma14="http://schemas.microsoft.com/office/mac/drawingml/2011/main"/>
            </a:ext>
          </a:extLst>
        </p:grpSpPr>
        <p:grpSp>
          <p:nvGrpSpPr>
            <p:cNvPr id="5" name="Group 4"/>
            <p:cNvGrpSpPr/>
            <p:nvPr/>
          </p:nvGrpSpPr>
          <p:grpSpPr>
            <a:xfrm>
              <a:off x="0" y="0"/>
              <a:ext cx="6223000" cy="3657599"/>
              <a:chOff x="0" y="0"/>
              <a:chExt cx="5937250" cy="2127250"/>
            </a:xfrm>
            <a:extLst>
              <a:ext uri="{0CCBE362-F206-4b92-989A-16890622DB6E}">
                <ma14:wrappingTextBoxFlag xmlns:ma14="http://schemas.microsoft.com/office/mac/drawingml/2011/main"/>
              </a:ext>
            </a:extLst>
          </p:grpSpPr>
          <p:graphicFrame>
            <p:nvGraphicFramePr>
              <p:cNvPr id="9" name="Diagram 8"/>
              <p:cNvGraphicFramePr/>
              <p:nvPr/>
            </p:nvGraphicFramePr>
            <p:xfrm>
              <a:off x="0" y="228600"/>
              <a:ext cx="5937250" cy="1898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 Box 7"/>
              <p:cNvSpPr txBox="1"/>
              <p:nvPr/>
            </p:nvSpPr>
            <p:spPr>
              <a:xfrm>
                <a:off x="0" y="0"/>
                <a:ext cx="4362061" cy="329913"/>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1000"/>
                  </a:spcAft>
                </a:pPr>
                <a:endParaRPr lang="en-US" sz="1200" dirty="0">
                  <a:solidFill>
                    <a:schemeClr val="bg1"/>
                  </a:solidFill>
                  <a:effectLst/>
                  <a:ea typeface="ＭＳ 明朝"/>
                  <a:cs typeface="Times New Roman"/>
                </a:endParaRPr>
              </a:p>
            </p:txBody>
          </p:sp>
        </p:grpSp>
        <p:sp>
          <p:nvSpPr>
            <p:cNvPr id="6" name="Right Arrow 5"/>
            <p:cNvSpPr/>
            <p:nvPr/>
          </p:nvSpPr>
          <p:spPr>
            <a:xfrm rot="18518402">
              <a:off x="774263" y="1760783"/>
              <a:ext cx="1828800" cy="513562"/>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Plain">
                <a:avLst/>
              </a:prstTxWarp>
              <a:noAutofit/>
            </a:bodyPr>
            <a:lstStyle/>
            <a:p>
              <a:pPr marL="0" marR="0" algn="ctr">
                <a:spcBef>
                  <a:spcPts val="0"/>
                </a:spcBef>
                <a:spcAft>
                  <a:spcPts val="1000"/>
                </a:spcAft>
              </a:pPr>
              <a:r>
                <a:rPr lang="en-US" sz="1200">
                  <a:solidFill>
                    <a:srgbClr val="000000"/>
                  </a:solidFill>
                  <a:effectLst/>
                  <a:ea typeface="ＭＳ 明朝"/>
                  <a:cs typeface="Times New Roman"/>
                </a:rPr>
                <a:t>Principle of Interaction</a:t>
              </a:r>
              <a:endParaRPr lang="en-US" sz="1200">
                <a:effectLst/>
                <a:ea typeface="ＭＳ 明朝"/>
                <a:cs typeface="Times New Roman"/>
              </a:endParaRPr>
            </a:p>
          </p:txBody>
        </p:sp>
        <p:sp>
          <p:nvSpPr>
            <p:cNvPr id="7" name="Right Arrow 6"/>
            <p:cNvSpPr/>
            <p:nvPr/>
          </p:nvSpPr>
          <p:spPr>
            <a:xfrm rot="2781351">
              <a:off x="3542919" y="1840861"/>
              <a:ext cx="1938478" cy="484505"/>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Plain">
                <a:avLst/>
              </a:prstTxWarp>
              <a:noAutofit/>
            </a:bodyPr>
            <a:lstStyle/>
            <a:p>
              <a:pPr marL="0" marR="0" algn="ctr">
                <a:spcBef>
                  <a:spcPts val="0"/>
                </a:spcBef>
                <a:spcAft>
                  <a:spcPts val="1000"/>
                </a:spcAft>
              </a:pPr>
              <a:r>
                <a:rPr lang="en-US" sz="1200">
                  <a:solidFill>
                    <a:srgbClr val="000000"/>
                  </a:solidFill>
                  <a:effectLst/>
                  <a:ea typeface="ＭＳ 明朝"/>
                  <a:cs typeface="Times New Roman"/>
                </a:rPr>
                <a:t>Principle of Interaction</a:t>
              </a:r>
              <a:endParaRPr lang="en-US" sz="1200">
                <a:effectLst/>
                <a:ea typeface="ＭＳ 明朝"/>
                <a:cs typeface="Times New Roman"/>
              </a:endParaRPr>
            </a:p>
          </p:txBody>
        </p:sp>
        <p:sp>
          <p:nvSpPr>
            <p:cNvPr id="8" name="Right Arrow 7"/>
            <p:cNvSpPr/>
            <p:nvPr/>
          </p:nvSpPr>
          <p:spPr>
            <a:xfrm>
              <a:off x="2379382" y="2971800"/>
              <a:ext cx="1659217" cy="566057"/>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1000"/>
                </a:spcAft>
              </a:pPr>
              <a:r>
                <a:rPr lang="en-US" sz="1500" dirty="0">
                  <a:ln>
                    <a:noFill/>
                  </a:ln>
                  <a:solidFill>
                    <a:srgbClr val="000000"/>
                  </a:solidFill>
                  <a:effectLst/>
                  <a:ea typeface="ＭＳ 明朝"/>
                  <a:cs typeface="Times New Roman"/>
                </a:rPr>
                <a:t>Principle of Continuity</a:t>
              </a:r>
              <a:endParaRPr lang="en-US" sz="1500" dirty="0">
                <a:effectLst/>
                <a:ea typeface="ＭＳ 明朝"/>
                <a:cs typeface="Times New Roman"/>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60168" y="2377597"/>
            <a:ext cx="5622052"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b="1" kern="0" dirty="0" smtClean="0">
                <a:solidFill>
                  <a:srgbClr val="FFFFFF"/>
                </a:solidFill>
                <a:effectLst>
                  <a:outerShdw blurRad="76200" dist="76200" dir="6600000" algn="t" rotWithShape="0">
                    <a:prstClr val="black">
                      <a:alpha val="35000"/>
                    </a:prstClr>
                  </a:outerShdw>
                </a:effectLst>
                <a:latin typeface="Arial" pitchFamily="34" charset="0"/>
                <a:cs typeface="Arial" pitchFamily="34" charset="0"/>
              </a:rPr>
              <a:t>Recommendations for</a:t>
            </a:r>
            <a:endParaRPr kumimoji="0" lang="en-US" sz="4000" b="1" i="0" u="none" strike="noStrike" kern="0" cap="none" spc="0" normalizeH="0" baseline="0" noProof="0" dirty="0" smtClean="0">
              <a:ln>
                <a:noFill/>
              </a:ln>
              <a:solidFill>
                <a:srgbClr val="FFFFFF"/>
              </a:solidFill>
              <a:effectLst>
                <a:outerShdw blurRad="76200" dist="76200" dir="6600000" algn="t" rotWithShape="0">
                  <a:prstClr val="black">
                    <a:alpha val="35000"/>
                  </a:prstClr>
                </a:outerShdw>
              </a:effectLst>
              <a:uLnTx/>
              <a:uFillTx/>
              <a:latin typeface="Arial" pitchFamily="34" charset="0"/>
              <a:cs typeface="Arial" pitchFamily="34" charset="0"/>
            </a:endParaRPr>
          </a:p>
        </p:txBody>
      </p:sp>
      <p:sp>
        <p:nvSpPr>
          <p:cNvPr id="4" name="TextBox 3"/>
          <p:cNvSpPr txBox="1"/>
          <p:nvPr/>
        </p:nvSpPr>
        <p:spPr>
          <a:xfrm>
            <a:off x="3881955" y="2815781"/>
            <a:ext cx="4504133" cy="1938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6000" b="1" kern="0" dirty="0" smtClean="0">
                <a:solidFill>
                  <a:srgbClr val="08CFED">
                    <a:lumMod val="60000"/>
                    <a:lumOff val="40000"/>
                    <a:alpha val="88000"/>
                  </a:srgbClr>
                </a:solidFill>
                <a:latin typeface="Arial" pitchFamily="34" charset="0"/>
                <a:cs typeface="Arial" pitchFamily="34" charset="0"/>
              </a:rPr>
              <a:t>Research &amp;</a:t>
            </a:r>
          </a:p>
          <a:p>
            <a:pPr marL="0" marR="0" lvl="0" indent="0" defTabSz="914400" eaLnBrk="1" fontAlgn="auto" latinLnBrk="0" hangingPunct="1">
              <a:lnSpc>
                <a:spcPct val="100000"/>
              </a:lnSpc>
              <a:spcBef>
                <a:spcPts val="0"/>
              </a:spcBef>
              <a:spcAft>
                <a:spcPts val="0"/>
              </a:spcAft>
              <a:buClrTx/>
              <a:buSzTx/>
              <a:buFontTx/>
              <a:buNone/>
              <a:tabLst/>
              <a:defRPr/>
            </a:pPr>
            <a:r>
              <a:rPr lang="en-US" sz="6000" b="1" kern="0" dirty="0">
                <a:solidFill>
                  <a:srgbClr val="08CFED">
                    <a:lumMod val="60000"/>
                    <a:lumOff val="40000"/>
                    <a:alpha val="88000"/>
                  </a:srgbClr>
                </a:solidFill>
                <a:latin typeface="Arial" pitchFamily="34" charset="0"/>
                <a:cs typeface="Arial" pitchFamily="34" charset="0"/>
              </a:rPr>
              <a:t> </a:t>
            </a:r>
            <a:r>
              <a:rPr lang="en-US" sz="6000" b="1" kern="0" dirty="0" smtClean="0">
                <a:solidFill>
                  <a:srgbClr val="08CFED">
                    <a:lumMod val="60000"/>
                    <a:lumOff val="40000"/>
                    <a:alpha val="88000"/>
                  </a:srgbClr>
                </a:solidFill>
                <a:latin typeface="Arial" pitchFamily="34" charset="0"/>
                <a:cs typeface="Arial" pitchFamily="34" charset="0"/>
              </a:rPr>
              <a:t>  </a:t>
            </a:r>
            <a:r>
              <a:rPr lang="en-US" sz="6000" b="1" kern="0" dirty="0">
                <a:solidFill>
                  <a:srgbClr val="08CFED">
                    <a:lumMod val="60000"/>
                    <a:lumOff val="40000"/>
                    <a:alpha val="88000"/>
                  </a:srgbClr>
                </a:solidFill>
                <a:latin typeface="Arial" pitchFamily="34" charset="0"/>
                <a:cs typeface="Arial" pitchFamily="34" charset="0"/>
              </a:rPr>
              <a:t> </a:t>
            </a:r>
            <a:r>
              <a:rPr lang="en-US" sz="6000" b="1" kern="0" dirty="0" smtClean="0">
                <a:solidFill>
                  <a:srgbClr val="08CFED">
                    <a:lumMod val="60000"/>
                    <a:lumOff val="40000"/>
                    <a:alpha val="88000"/>
                  </a:srgbClr>
                </a:solidFill>
                <a:latin typeface="Arial" pitchFamily="34" charset="0"/>
                <a:cs typeface="Arial" pitchFamily="34" charset="0"/>
              </a:rPr>
              <a:t>Practice? </a:t>
            </a:r>
            <a:endParaRPr kumimoji="0" lang="en-US" sz="6000" b="1" i="0" u="none" strike="noStrike" kern="0" cap="none" spc="0" normalizeH="0" baseline="0" noProof="0" dirty="0" smtClean="0">
              <a:ln>
                <a:noFill/>
              </a:ln>
              <a:solidFill>
                <a:srgbClr val="08CFED">
                  <a:lumMod val="60000"/>
                  <a:lumOff val="40000"/>
                  <a:alpha val="88000"/>
                </a:srgbClr>
              </a:solidFill>
              <a:effectLst/>
              <a:uLnTx/>
              <a:uFillTx/>
              <a:latin typeface="Arial" pitchFamily="34" charset="0"/>
              <a:cs typeface="Arial" pitchFamily="34" charset="0"/>
            </a:endParaRPr>
          </a:p>
        </p:txBody>
      </p:sp>
      <p:sp>
        <p:nvSpPr>
          <p:cNvPr id="15" name="Oval 14"/>
          <p:cNvSpPr/>
          <p:nvPr/>
        </p:nvSpPr>
        <p:spPr>
          <a:xfrm>
            <a:off x="1401110" y="3866649"/>
            <a:ext cx="2069702" cy="241662"/>
          </a:xfrm>
          <a:prstGeom prst="ellipse">
            <a:avLst/>
          </a:prstGeom>
          <a:gradFill flip="none" rotWithShape="1">
            <a:gsLst>
              <a:gs pos="0">
                <a:sysClr val="windowText" lastClr="000000">
                  <a:lumMod val="90000"/>
                  <a:alpha val="62000"/>
                </a:sysClr>
              </a:gs>
              <a:gs pos="100000">
                <a:srgbClr val="08CFEE">
                  <a:tint val="23500"/>
                  <a:satMod val="160000"/>
                  <a:alpha val="0"/>
                </a:srgb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Oval 10"/>
          <p:cNvSpPr/>
          <p:nvPr/>
        </p:nvSpPr>
        <p:spPr>
          <a:xfrm>
            <a:off x="1468642" y="2142481"/>
            <a:ext cx="1838340" cy="1838340"/>
          </a:xfrm>
          <a:prstGeom prst="ellipse">
            <a:avLst/>
          </a:prstGeom>
          <a:solidFill>
            <a:sysClr val="windowText" lastClr="000000"/>
          </a:solidFill>
          <a:ln w="25400" cap="flat" cmpd="sng" algn="ctr">
            <a:noFill/>
            <a:prstDash val="solid"/>
          </a:ln>
          <a:effectLst>
            <a:softEdge rad="685800"/>
          </a:effectLst>
          <a:scene3d>
            <a:camera prst="orthographicFront"/>
            <a:lightRig rig="threePt" dir="t"/>
          </a:scene3d>
          <a:sp3d extrusionH="19050" prstMaterial="plastic">
            <a:bevelT w="95250" h="95250"/>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a:ln>
                <a:noFill/>
              </a:ln>
              <a:solidFill>
                <a:sysClr val="window" lastClr="FFFFFF"/>
              </a:solidFill>
              <a:effectLst/>
              <a:uLnTx/>
              <a:uFillTx/>
              <a:latin typeface="Arial Black" pitchFamily="34" charset="0"/>
              <a:ea typeface="+mn-ea"/>
              <a:cs typeface="+mn-cs"/>
            </a:endParaRPr>
          </a:p>
        </p:txBody>
      </p:sp>
      <p:grpSp>
        <p:nvGrpSpPr>
          <p:cNvPr id="20" name="Group 4"/>
          <p:cNvGrpSpPr>
            <a:grpSpLocks/>
          </p:cNvGrpSpPr>
          <p:nvPr/>
        </p:nvGrpSpPr>
        <p:grpSpPr bwMode="auto">
          <a:xfrm>
            <a:off x="1506538" y="2159000"/>
            <a:ext cx="1755775" cy="1754188"/>
            <a:chOff x="1265381" y="2235198"/>
            <a:chExt cx="1754909" cy="1754909"/>
          </a:xfrm>
        </p:grpSpPr>
        <p:sp>
          <p:nvSpPr>
            <p:cNvPr id="21" name="Oval 20"/>
            <p:cNvSpPr/>
            <p:nvPr/>
          </p:nvSpPr>
          <p:spPr>
            <a:xfrm>
              <a:off x="1265381" y="2235198"/>
              <a:ext cx="1754909" cy="175490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20"/>
            <p:cNvSpPr txBox="1">
              <a:spLocks noChangeArrowheads="1"/>
            </p:cNvSpPr>
            <p:nvPr/>
          </p:nvSpPr>
          <p:spPr bwMode="auto">
            <a:xfrm>
              <a:off x="1755046" y="2399144"/>
              <a:ext cx="804763" cy="1431749"/>
            </a:xfrm>
            <a:prstGeom prst="rect">
              <a:avLst/>
            </a:prstGeom>
          </p:spPr>
          <p:txBody>
            <a:bodyPr wrap="none">
              <a:spAutoFit/>
            </a:bodyPr>
            <a:lstStyle/>
            <a:p>
              <a:pPr algn="ctr"/>
              <a:r>
                <a:rPr lang="en-US" sz="8700" b="1" dirty="0" smtClean="0">
                  <a:solidFill>
                    <a:schemeClr val="accent1"/>
                  </a:solidFill>
                  <a:latin typeface="Arial" pitchFamily="34" charset="0"/>
                  <a:cs typeface="Arial" pitchFamily="34" charset="0"/>
                </a:rPr>
                <a:t>4</a:t>
              </a:r>
              <a:endParaRPr lang="en-US" sz="8700" b="1" dirty="0">
                <a:solidFill>
                  <a:schemeClr val="accent1"/>
                </a:solidFill>
                <a:latin typeface="Arial" pitchFamily="34" charset="0"/>
                <a:cs typeface="Arial" pitchFamily="34" charset="0"/>
              </a:endParaRPr>
            </a:p>
          </p:txBody>
        </p:sp>
      </p:grpSp>
    </p:spTree>
    <p:extLst>
      <p:ext uri="{BB962C8B-B14F-4D97-AF65-F5344CB8AC3E}">
        <p14:creationId xmlns:p14="http://schemas.microsoft.com/office/powerpoint/2010/main" val="2028300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4588"/>
            <a:ext cx="9144000" cy="646331"/>
          </a:xfrm>
          <a:prstGeom prst="rect">
            <a:avLst/>
          </a:prstGeom>
          <a:noFill/>
        </p:spPr>
        <p:txBody>
          <a:bodyPr wrap="square" rtlCol="0">
            <a:spAutoFit/>
          </a:bodyPr>
          <a:lstStyle/>
          <a:p>
            <a:pPr algn="ctr"/>
            <a:r>
              <a:rPr lang="en-US" sz="3600" dirty="0" smtClean="0">
                <a:solidFill>
                  <a:schemeClr val="accent1">
                    <a:lumMod val="60000"/>
                    <a:lumOff val="40000"/>
                  </a:schemeClr>
                </a:solidFill>
              </a:rPr>
              <a:t>Recommendations</a:t>
            </a:r>
            <a:endParaRPr lang="en-US" sz="3600" dirty="0">
              <a:solidFill>
                <a:schemeClr val="accent1">
                  <a:lumMod val="60000"/>
                  <a:lumOff val="40000"/>
                </a:schemeClr>
              </a:solidFill>
            </a:endParaRPr>
          </a:p>
        </p:txBody>
      </p:sp>
      <p:sp>
        <p:nvSpPr>
          <p:cNvPr id="3" name="TextBox 2"/>
          <p:cNvSpPr txBox="1"/>
          <p:nvPr/>
        </p:nvSpPr>
        <p:spPr>
          <a:xfrm>
            <a:off x="192505" y="955414"/>
            <a:ext cx="8758990" cy="5816977"/>
          </a:xfrm>
          <a:prstGeom prst="rect">
            <a:avLst/>
          </a:prstGeom>
          <a:noFill/>
        </p:spPr>
        <p:txBody>
          <a:bodyPr wrap="square" rtlCol="0">
            <a:spAutoFit/>
          </a:bodyPr>
          <a:lstStyle/>
          <a:p>
            <a:endParaRPr lang="en-US" sz="2000" dirty="0" smtClean="0">
              <a:solidFill>
                <a:schemeClr val="bg1"/>
              </a:solidFill>
            </a:endParaRPr>
          </a:p>
          <a:p>
            <a:r>
              <a:rPr lang="en-US" sz="2000" dirty="0" smtClean="0">
                <a:solidFill>
                  <a:srgbClr val="87F1FF"/>
                </a:solidFill>
              </a:rPr>
              <a:t>Practice: </a:t>
            </a:r>
            <a:endParaRPr lang="en-US" sz="2000" dirty="0">
              <a:solidFill>
                <a:srgbClr val="FFFFFF"/>
              </a:solidFill>
            </a:endParaRPr>
          </a:p>
          <a:p>
            <a:pPr marL="342900" indent="-342900">
              <a:buFont typeface="Arial"/>
              <a:buChar char="•"/>
            </a:pPr>
            <a:r>
              <a:rPr lang="en-US" sz="2000" dirty="0" smtClean="0">
                <a:solidFill>
                  <a:srgbClr val="FFFFFF"/>
                </a:solidFill>
              </a:rPr>
              <a:t>Faculty &amp; Staff can utilize this model to shape students’ educative experiences in a way that allows for they varying influences of different student inputs.  </a:t>
            </a:r>
            <a:endParaRPr lang="en-US" sz="2000" dirty="0">
              <a:solidFill>
                <a:srgbClr val="FFFFFF"/>
              </a:solidFill>
            </a:endParaRPr>
          </a:p>
          <a:p>
            <a:pPr marL="342900" indent="-342900">
              <a:buFont typeface="Arial"/>
              <a:buChar char="•"/>
            </a:pPr>
            <a:r>
              <a:rPr lang="en-US" sz="2000" dirty="0" smtClean="0">
                <a:solidFill>
                  <a:srgbClr val="FFFFFF"/>
                </a:solidFill>
              </a:rPr>
              <a:t>This model can be used to help institutional leaders understand that service-learning outcomes will inevitably differ for varying students- this does not mean that it’s “not working”.</a:t>
            </a:r>
          </a:p>
          <a:p>
            <a:pPr marL="342900" indent="-342900">
              <a:buFont typeface="Arial"/>
              <a:buChar char="•"/>
            </a:pPr>
            <a:r>
              <a:rPr lang="en-US" sz="2000" dirty="0" smtClean="0">
                <a:solidFill>
                  <a:srgbClr val="FFFFFF"/>
                </a:solidFill>
              </a:rPr>
              <a:t>Warning from D.W. </a:t>
            </a:r>
            <a:r>
              <a:rPr lang="en-US" sz="2000" dirty="0" err="1" smtClean="0">
                <a:solidFill>
                  <a:srgbClr val="FFFFFF"/>
                </a:solidFill>
              </a:rPr>
              <a:t>Butin</a:t>
            </a:r>
            <a:r>
              <a:rPr lang="en-US" sz="2000" dirty="0" smtClean="0">
                <a:solidFill>
                  <a:srgbClr val="FFFFFF"/>
                </a:solidFill>
              </a:rPr>
              <a:t> (2006) about overselling service-learning.</a:t>
            </a:r>
          </a:p>
          <a:p>
            <a:endParaRPr lang="en-US" sz="2000" dirty="0">
              <a:solidFill>
                <a:srgbClr val="FFFFFF"/>
              </a:solidFill>
            </a:endParaRPr>
          </a:p>
          <a:p>
            <a:r>
              <a:rPr lang="en-US" sz="2000" dirty="0" smtClean="0">
                <a:solidFill>
                  <a:srgbClr val="87F1FF"/>
                </a:solidFill>
              </a:rPr>
              <a:t>Future Research:  </a:t>
            </a:r>
            <a:endParaRPr lang="en-US" sz="2000" dirty="0">
              <a:solidFill>
                <a:srgbClr val="FFFFFF"/>
              </a:solidFill>
            </a:endParaRPr>
          </a:p>
          <a:p>
            <a:pPr marL="342900" indent="-342900">
              <a:buFont typeface="Arial"/>
              <a:buChar char="•"/>
            </a:pPr>
            <a:r>
              <a:rPr lang="en-US" sz="2000" dirty="0" smtClean="0">
                <a:solidFill>
                  <a:srgbClr val="FFFFFF"/>
                </a:solidFill>
              </a:rPr>
              <a:t>Exploratory research is required to examine the experiences and outcomes associated with participation in service-learning courses for low-income, first-generation college students.</a:t>
            </a:r>
          </a:p>
          <a:p>
            <a:pPr marL="342900" indent="-342900">
              <a:buFont typeface="Arial"/>
              <a:buChar char="•"/>
            </a:pPr>
            <a:r>
              <a:rPr lang="en-US" sz="2000" dirty="0" smtClean="0">
                <a:solidFill>
                  <a:srgbClr val="FFFFFF"/>
                </a:solidFill>
              </a:rPr>
              <a:t>We also need updated information about the participation of low-income, first-generation students and their participation in service-learning.  </a:t>
            </a:r>
            <a:endParaRPr lang="en-US" sz="2200" dirty="0" smtClean="0">
              <a:solidFill>
                <a:schemeClr val="bg1"/>
              </a:solidFill>
            </a:endParaRPr>
          </a:p>
          <a:p>
            <a:pPr marL="914400" lvl="1" indent="-457200"/>
            <a:endParaRPr lang="en-US" sz="2400" dirty="0" smtClean="0">
              <a:solidFill>
                <a:schemeClr val="bg1"/>
              </a:solidFill>
            </a:endParaRPr>
          </a:p>
          <a:p>
            <a:pPr marL="914400" lvl="1" indent="-457200"/>
            <a:endParaRPr lang="en-US" sz="2400" dirty="0" smtClean="0">
              <a:solidFill>
                <a:schemeClr val="bg1"/>
              </a:solidFill>
            </a:endParaRPr>
          </a:p>
          <a:p>
            <a:r>
              <a:rPr lang="en-US" sz="2400" dirty="0" smtClean="0">
                <a:solidFill>
                  <a:schemeClr val="bg1"/>
                </a:solidFill>
              </a:rPr>
              <a:t>	</a:t>
            </a:r>
          </a:p>
        </p:txBody>
      </p:sp>
    </p:spTree>
    <p:extLst>
      <p:ext uri="{BB962C8B-B14F-4D97-AF65-F5344CB8AC3E}">
        <p14:creationId xmlns:p14="http://schemas.microsoft.com/office/powerpoint/2010/main" val="347487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10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10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10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p:spPr>
      </p:pic>
      <p:sp>
        <p:nvSpPr>
          <p:cNvPr id="13" name="Oval 12"/>
          <p:cNvSpPr/>
          <p:nvPr/>
        </p:nvSpPr>
        <p:spPr>
          <a:xfrm>
            <a:off x="2912839" y="4163441"/>
            <a:ext cx="3226704" cy="539588"/>
          </a:xfrm>
          <a:prstGeom prst="ellipse">
            <a:avLst/>
          </a:prstGeom>
          <a:gradFill flip="none" rotWithShape="1">
            <a:gsLst>
              <a:gs pos="0">
                <a:schemeClr val="tx1">
                  <a:lumMod val="90000"/>
                  <a:alpha val="62000"/>
                </a:schemeClr>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3059235" y="1411293"/>
            <a:ext cx="2961804" cy="3047940"/>
            <a:chOff x="438942" y="2517775"/>
            <a:chExt cx="1774033" cy="1825625"/>
          </a:xfrm>
        </p:grpSpPr>
        <p:sp>
          <p:nvSpPr>
            <p:cNvPr id="15" name="AutoShape 6"/>
            <p:cNvSpPr>
              <a:spLocks noChangeAspect="1" noChangeArrowheads="1" noTextEdit="1"/>
            </p:cNvSpPr>
            <p:nvPr/>
          </p:nvSpPr>
          <p:spPr bwMode="auto">
            <a:xfrm>
              <a:off x="457200" y="2517775"/>
              <a:ext cx="1755775" cy="1822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8"/>
            <p:cNvSpPr>
              <a:spLocks noChangeArrowheads="1"/>
            </p:cNvSpPr>
            <p:nvPr/>
          </p:nvSpPr>
          <p:spPr bwMode="auto">
            <a:xfrm>
              <a:off x="438942" y="2517775"/>
              <a:ext cx="1755775" cy="1825625"/>
            </a:xfrm>
            <a:prstGeom prst="ellipse">
              <a:avLst/>
            </a:pr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7" name="TextBox 16"/>
          <p:cNvSpPr txBox="1"/>
          <p:nvPr/>
        </p:nvSpPr>
        <p:spPr>
          <a:xfrm>
            <a:off x="-16042" y="2816402"/>
            <a:ext cx="9144000" cy="1569660"/>
          </a:xfrm>
          <a:prstGeom prst="rect">
            <a:avLst/>
          </a:prstGeom>
          <a:noFill/>
        </p:spPr>
        <p:txBody>
          <a:bodyPr wrap="square" rtlCol="0">
            <a:spAutoFit/>
          </a:bodyPr>
          <a:lstStyle/>
          <a:p>
            <a:pPr algn="ctr"/>
            <a:r>
              <a:rPr lang="en-US" sz="3200" dirty="0" smtClean="0">
                <a:solidFill>
                  <a:schemeClr val="bg1"/>
                </a:solidFill>
                <a:cs typeface="Handwriting - Dakota"/>
              </a:rPr>
              <a:t>Travis T. York,</a:t>
            </a:r>
          </a:p>
          <a:p>
            <a:pPr algn="ctr"/>
            <a:r>
              <a:rPr lang="en-US" sz="1600" i="1" dirty="0" smtClean="0">
                <a:solidFill>
                  <a:schemeClr val="bg1"/>
                </a:solidFill>
                <a:latin typeface="Handwriting - Dakota"/>
                <a:cs typeface="Handwriting - Dakota"/>
              </a:rPr>
              <a:t>Candidate for Ph.D. in Higher Education</a:t>
            </a:r>
          </a:p>
          <a:p>
            <a:pPr algn="ctr"/>
            <a:r>
              <a:rPr lang="en-US" sz="1600" i="1" dirty="0" smtClean="0">
                <a:solidFill>
                  <a:schemeClr val="bg1"/>
                </a:solidFill>
                <a:latin typeface="Handwriting - Dakota"/>
                <a:cs typeface="Handwriting - Dakota"/>
              </a:rPr>
              <a:t>Penn State University</a:t>
            </a:r>
          </a:p>
          <a:p>
            <a:pPr algn="ctr"/>
            <a:endParaRPr lang="en-US" sz="1600" i="1" dirty="0" smtClean="0">
              <a:solidFill>
                <a:schemeClr val="bg1"/>
              </a:solidFill>
              <a:latin typeface="Handwriting - Dakota"/>
              <a:cs typeface="Handwriting - Dakota"/>
            </a:endParaRPr>
          </a:p>
          <a:p>
            <a:pPr algn="ctr"/>
            <a:r>
              <a:rPr lang="en-US" sz="1600" dirty="0" smtClean="0">
                <a:solidFill>
                  <a:schemeClr val="bg1"/>
                </a:solidFill>
                <a:cs typeface="Handwriting - Dakota"/>
              </a:rPr>
              <a:t>Email: tty102@psu.edu</a:t>
            </a:r>
          </a:p>
        </p:txBody>
      </p:sp>
      <p:sp>
        <p:nvSpPr>
          <p:cNvPr id="19" name="TextBox 18"/>
          <p:cNvSpPr txBox="1"/>
          <p:nvPr/>
        </p:nvSpPr>
        <p:spPr>
          <a:xfrm>
            <a:off x="0" y="833148"/>
            <a:ext cx="9144000" cy="1015663"/>
          </a:xfrm>
          <a:prstGeom prst="rect">
            <a:avLst/>
          </a:prstGeom>
          <a:noFill/>
        </p:spPr>
        <p:txBody>
          <a:bodyPr wrap="square" rtlCol="0">
            <a:spAutoFit/>
          </a:bodyPr>
          <a:lstStyle/>
          <a:p>
            <a:pPr algn="ctr"/>
            <a:r>
              <a:rPr lang="en-US" sz="6000" dirty="0" smtClean="0">
                <a:solidFill>
                  <a:schemeClr val="accent1">
                    <a:lumMod val="60000"/>
                    <a:lumOff val="40000"/>
                  </a:schemeClr>
                </a:solidFill>
              </a:rPr>
              <a:t>Questions?</a:t>
            </a:r>
            <a:endParaRPr lang="en-US" sz="6000" dirty="0">
              <a:solidFill>
                <a:schemeClr val="accent1">
                  <a:lumMod val="60000"/>
                  <a:lumOff val="40000"/>
                </a:schemeClr>
              </a:solidFill>
            </a:endParaRPr>
          </a:p>
        </p:txBody>
      </p:sp>
      <p:sp>
        <p:nvSpPr>
          <p:cNvPr id="11" name="TextBox 10"/>
          <p:cNvSpPr txBox="1"/>
          <p:nvPr/>
        </p:nvSpPr>
        <p:spPr>
          <a:xfrm>
            <a:off x="-16042" y="5570228"/>
            <a:ext cx="9160042" cy="400110"/>
          </a:xfrm>
          <a:prstGeom prst="rect">
            <a:avLst/>
          </a:prstGeom>
          <a:noFill/>
        </p:spPr>
        <p:txBody>
          <a:bodyPr wrap="square" rtlCol="0">
            <a:spAutoFit/>
          </a:bodyPr>
          <a:lstStyle/>
          <a:p>
            <a:pPr algn="ctr"/>
            <a:r>
              <a:rPr lang="en-US" sz="2000" dirty="0" smtClean="0">
                <a:solidFill>
                  <a:schemeClr val="bg1"/>
                </a:solidFill>
              </a:rPr>
              <a:t>Paper available on IARSLCE Wiki</a:t>
            </a:r>
            <a:endParaRPr lang="en-US" sz="2000" dirty="0">
              <a:solidFill>
                <a:schemeClr val="bg1"/>
              </a:solidFill>
            </a:endParaRPr>
          </a:p>
        </p:txBody>
      </p:sp>
      <p:sp>
        <p:nvSpPr>
          <p:cNvPr id="20" name="Oval 19"/>
          <p:cNvSpPr/>
          <p:nvPr/>
        </p:nvSpPr>
        <p:spPr>
          <a:xfrm>
            <a:off x="979138" y="552172"/>
            <a:ext cx="1838340" cy="1838340"/>
          </a:xfrm>
          <a:prstGeom prst="ellipse">
            <a:avLst/>
          </a:prstGeom>
          <a:solidFill>
            <a:sysClr val="windowText" lastClr="000000"/>
          </a:solidFill>
          <a:ln w="25400" cap="flat" cmpd="sng" algn="ctr">
            <a:noFill/>
            <a:prstDash val="solid"/>
          </a:ln>
          <a:effectLst>
            <a:softEdge rad="685800"/>
          </a:effectLst>
          <a:scene3d>
            <a:camera prst="orthographicFront"/>
            <a:lightRig rig="threePt" dir="t"/>
          </a:scene3d>
          <a:sp3d extrusionH="19050" prstMaterial="plastic">
            <a:bevelT w="95250" h="95250"/>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a:ln>
                <a:noFill/>
              </a:ln>
              <a:solidFill>
                <a:sysClr val="window" lastClr="FFFFFF"/>
              </a:solidFill>
              <a:effectLst/>
              <a:uLnTx/>
              <a:uFillTx/>
              <a:latin typeface="Arial Black" pitchFamily="34" charset="0"/>
              <a:ea typeface="+mn-ea"/>
              <a:cs typeface="+mn-cs"/>
            </a:endParaRPr>
          </a:p>
        </p:txBody>
      </p:sp>
      <p:grpSp>
        <p:nvGrpSpPr>
          <p:cNvPr id="21" name="Group 4"/>
          <p:cNvGrpSpPr>
            <a:grpSpLocks/>
          </p:cNvGrpSpPr>
          <p:nvPr/>
        </p:nvGrpSpPr>
        <p:grpSpPr bwMode="auto">
          <a:xfrm>
            <a:off x="1017034" y="568691"/>
            <a:ext cx="1755775" cy="1754188"/>
            <a:chOff x="1265381" y="2235198"/>
            <a:chExt cx="1754909" cy="1754909"/>
          </a:xfrm>
        </p:grpSpPr>
        <p:sp>
          <p:nvSpPr>
            <p:cNvPr id="22" name="Oval 21"/>
            <p:cNvSpPr/>
            <p:nvPr/>
          </p:nvSpPr>
          <p:spPr>
            <a:xfrm>
              <a:off x="1265381" y="2235198"/>
              <a:ext cx="1754909" cy="175490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TextBox 20"/>
            <p:cNvSpPr txBox="1">
              <a:spLocks noChangeArrowheads="1"/>
            </p:cNvSpPr>
            <p:nvPr/>
          </p:nvSpPr>
          <p:spPr bwMode="auto">
            <a:xfrm>
              <a:off x="1755046" y="2399144"/>
              <a:ext cx="804763" cy="1431749"/>
            </a:xfrm>
            <a:prstGeom prst="rect">
              <a:avLst/>
            </a:prstGeom>
          </p:spPr>
          <p:txBody>
            <a:bodyPr wrap="none">
              <a:spAutoFit/>
            </a:bodyPr>
            <a:lstStyle/>
            <a:p>
              <a:pPr algn="ctr"/>
              <a:r>
                <a:rPr lang="en-US" sz="8700" b="1" dirty="0" smtClean="0">
                  <a:solidFill>
                    <a:schemeClr val="accent1"/>
                  </a:solidFill>
                  <a:latin typeface="Arial" pitchFamily="34" charset="0"/>
                  <a:cs typeface="Arial" pitchFamily="34" charset="0"/>
                </a:rPr>
                <a:t>5</a:t>
              </a:r>
              <a:endParaRPr lang="en-US" sz="8700" b="1" dirty="0">
                <a:solidFill>
                  <a:schemeClr val="accent1"/>
                </a:solidFill>
                <a:latin typeface="Arial" pitchFamily="34" charset="0"/>
                <a:cs typeface="Arial"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0.70"/>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strVal val="#ppt_w*0.70"/>
                                          </p:val>
                                        </p:tav>
                                        <p:tav tm="100000">
                                          <p:val>
                                            <p:strVal val="#ppt_w"/>
                                          </p:val>
                                        </p:tav>
                                      </p:tavLst>
                                    </p:anim>
                                    <p:anim calcmode="lin" valueType="num">
                                      <p:cBhvr>
                                        <p:cTn id="13" dur="1000" fill="hold"/>
                                        <p:tgtEl>
                                          <p:spTgt spid="19"/>
                                        </p:tgtEl>
                                        <p:attrNameLst>
                                          <p:attrName>ppt_h</p:attrName>
                                        </p:attrNameLst>
                                      </p:cBhvr>
                                      <p:tavLst>
                                        <p:tav tm="0">
                                          <p:val>
                                            <p:strVal val="#ppt_h"/>
                                          </p:val>
                                        </p:tav>
                                        <p:tav tm="100000">
                                          <p:val>
                                            <p:strVal val="#ppt_h"/>
                                          </p:val>
                                        </p:tav>
                                      </p:tavLst>
                                    </p:anim>
                                    <p:animEffect transition="in" filter="fade">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4168"/>
            <a:ext cx="9144000" cy="646331"/>
          </a:xfrm>
          <a:prstGeom prst="rect">
            <a:avLst/>
          </a:prstGeom>
          <a:noFill/>
        </p:spPr>
        <p:txBody>
          <a:bodyPr wrap="square" rtlCol="0">
            <a:spAutoFit/>
          </a:bodyPr>
          <a:lstStyle/>
          <a:p>
            <a:pPr algn="ctr"/>
            <a:r>
              <a:rPr lang="en-US" dirty="0" smtClean="0">
                <a:solidFill>
                  <a:srgbClr val="87F1FF"/>
                </a:solidFill>
              </a:rPr>
              <a:t>References</a:t>
            </a:r>
          </a:p>
          <a:p>
            <a:endParaRPr lang="en-US" dirty="0">
              <a:solidFill>
                <a:srgbClr val="87F1FF"/>
              </a:solidFill>
            </a:endParaRPr>
          </a:p>
        </p:txBody>
      </p:sp>
      <p:sp>
        <p:nvSpPr>
          <p:cNvPr id="1025" name="Rectangle 1"/>
          <p:cNvSpPr>
            <a:spLocks noChangeArrowheads="1"/>
          </p:cNvSpPr>
          <p:nvPr/>
        </p:nvSpPr>
        <p:spPr bwMode="auto">
          <a:xfrm>
            <a:off x="310492" y="489533"/>
            <a:ext cx="8512665" cy="58785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indent="-457200">
              <a:spcAft>
                <a:spcPts val="200"/>
              </a:spcAft>
            </a:pPr>
            <a:r>
              <a:rPr lang="en-US" sz="1300" dirty="0" err="1">
                <a:solidFill>
                  <a:schemeClr val="bg1"/>
                </a:solidFill>
              </a:rPr>
              <a:t>Astin</a:t>
            </a:r>
            <a:r>
              <a:rPr lang="en-US" sz="1300" dirty="0">
                <a:solidFill>
                  <a:schemeClr val="bg1"/>
                </a:solidFill>
              </a:rPr>
              <a:t>, A. W. (1991). </a:t>
            </a:r>
            <a:r>
              <a:rPr lang="en-US" sz="1300" i="1" dirty="0">
                <a:solidFill>
                  <a:schemeClr val="bg1"/>
                </a:solidFill>
              </a:rPr>
              <a:t>Assessment for Excellence: The Philosophy and Practice of Assessment and Evaluation in Higher Education. </a:t>
            </a:r>
            <a:r>
              <a:rPr lang="en-US" sz="1300" dirty="0">
                <a:solidFill>
                  <a:schemeClr val="bg1"/>
                </a:solidFill>
              </a:rPr>
              <a:t>New York: </a:t>
            </a:r>
            <a:r>
              <a:rPr lang="en-US" sz="1300" dirty="0" err="1">
                <a:solidFill>
                  <a:schemeClr val="bg1"/>
                </a:solidFill>
              </a:rPr>
              <a:t>Macmillian</a:t>
            </a:r>
            <a:r>
              <a:rPr lang="en-US" sz="1300" dirty="0">
                <a:solidFill>
                  <a:schemeClr val="bg1"/>
                </a:solidFill>
              </a:rPr>
              <a:t>.</a:t>
            </a:r>
          </a:p>
          <a:p>
            <a:pPr marL="457200" indent="-457200">
              <a:spcAft>
                <a:spcPts val="200"/>
              </a:spcAft>
            </a:pPr>
            <a:r>
              <a:rPr lang="en-US" sz="1300" dirty="0" err="1">
                <a:solidFill>
                  <a:schemeClr val="bg1"/>
                </a:solidFill>
              </a:rPr>
              <a:t>Astin</a:t>
            </a:r>
            <a:r>
              <a:rPr lang="en-US" sz="1300" dirty="0">
                <a:solidFill>
                  <a:schemeClr val="bg1"/>
                </a:solidFill>
              </a:rPr>
              <a:t>, A.W. (1997). </a:t>
            </a:r>
            <a:r>
              <a:rPr lang="en-US" sz="1300" i="1" dirty="0">
                <a:solidFill>
                  <a:schemeClr val="bg1"/>
                </a:solidFill>
              </a:rPr>
              <a:t>What Matters in College: Four Critical Years Revisited</a:t>
            </a:r>
            <a:r>
              <a:rPr lang="en-US" sz="1300" dirty="0">
                <a:solidFill>
                  <a:schemeClr val="bg1"/>
                </a:solidFill>
              </a:rPr>
              <a:t>.  San Francisco: </a:t>
            </a:r>
            <a:r>
              <a:rPr lang="en-US" sz="1300" dirty="0" err="1">
                <a:solidFill>
                  <a:schemeClr val="bg1"/>
                </a:solidFill>
              </a:rPr>
              <a:t>Jossey</a:t>
            </a:r>
            <a:r>
              <a:rPr lang="en-US" sz="1300" dirty="0">
                <a:solidFill>
                  <a:schemeClr val="bg1"/>
                </a:solidFill>
              </a:rPr>
              <a:t>-Bass.</a:t>
            </a:r>
          </a:p>
          <a:p>
            <a:pPr marL="457200" indent="-457200">
              <a:spcAft>
                <a:spcPts val="200"/>
              </a:spcAft>
            </a:pPr>
            <a:r>
              <a:rPr lang="en-US" sz="1300" dirty="0" err="1">
                <a:solidFill>
                  <a:schemeClr val="bg1"/>
                </a:solidFill>
              </a:rPr>
              <a:t>Astin</a:t>
            </a:r>
            <a:r>
              <a:rPr lang="en-US" sz="1300" dirty="0">
                <a:solidFill>
                  <a:schemeClr val="bg1"/>
                </a:solidFill>
              </a:rPr>
              <a:t>, A. W. &amp; Sax, L. J. (1998). How Undergraduates are affected by service participation. </a:t>
            </a:r>
            <a:r>
              <a:rPr lang="en-US" sz="1300" i="1" dirty="0">
                <a:solidFill>
                  <a:schemeClr val="bg1"/>
                </a:solidFill>
              </a:rPr>
              <a:t>The Journal of College Student Development</a:t>
            </a:r>
            <a:r>
              <a:rPr lang="en-US" sz="1300" dirty="0">
                <a:solidFill>
                  <a:schemeClr val="bg1"/>
                </a:solidFill>
              </a:rPr>
              <a:t>, </a:t>
            </a:r>
            <a:r>
              <a:rPr lang="en-US" sz="1300" i="1" dirty="0">
                <a:solidFill>
                  <a:schemeClr val="bg1"/>
                </a:solidFill>
              </a:rPr>
              <a:t>39</a:t>
            </a:r>
            <a:r>
              <a:rPr lang="en-US" sz="1300" dirty="0">
                <a:solidFill>
                  <a:schemeClr val="bg1"/>
                </a:solidFill>
              </a:rPr>
              <a:t>(3), 251-263</a:t>
            </a:r>
          </a:p>
          <a:p>
            <a:pPr marL="457200" indent="-457200">
              <a:spcAft>
                <a:spcPts val="200"/>
              </a:spcAft>
            </a:pPr>
            <a:r>
              <a:rPr lang="en-US" sz="1300" dirty="0" err="1">
                <a:solidFill>
                  <a:schemeClr val="bg1"/>
                </a:solidFill>
              </a:rPr>
              <a:t>Astin</a:t>
            </a:r>
            <a:r>
              <a:rPr lang="en-US" sz="1300" dirty="0">
                <a:solidFill>
                  <a:schemeClr val="bg1"/>
                </a:solidFill>
              </a:rPr>
              <a:t>, A. W., </a:t>
            </a:r>
            <a:r>
              <a:rPr lang="en-US" sz="1300" dirty="0" err="1">
                <a:solidFill>
                  <a:schemeClr val="bg1"/>
                </a:solidFill>
              </a:rPr>
              <a:t>Vogelgesang</a:t>
            </a:r>
            <a:r>
              <a:rPr lang="en-US" sz="1300" dirty="0">
                <a:solidFill>
                  <a:schemeClr val="bg1"/>
                </a:solidFill>
              </a:rPr>
              <a:t>, L. J., Ikeda, E. K., &amp; Yee, J. A. (2000). </a:t>
            </a:r>
            <a:r>
              <a:rPr lang="en-US" sz="1300" i="1" dirty="0">
                <a:solidFill>
                  <a:schemeClr val="bg1"/>
                </a:solidFill>
              </a:rPr>
              <a:t>How service learning affects students</a:t>
            </a:r>
            <a:r>
              <a:rPr lang="en-US" sz="1300" dirty="0">
                <a:solidFill>
                  <a:schemeClr val="bg1"/>
                </a:solidFill>
              </a:rPr>
              <a:t>. Higher Education Research Institute. Los Angeles, CA.</a:t>
            </a:r>
          </a:p>
          <a:p>
            <a:pPr marL="457200" indent="-457200">
              <a:spcAft>
                <a:spcPts val="200"/>
              </a:spcAft>
            </a:pPr>
            <a:r>
              <a:rPr lang="en-US" sz="1300" dirty="0" err="1">
                <a:solidFill>
                  <a:schemeClr val="bg1"/>
                </a:solidFill>
              </a:rPr>
              <a:t>Butin</a:t>
            </a:r>
            <a:r>
              <a:rPr lang="en-US" sz="1300" dirty="0">
                <a:solidFill>
                  <a:schemeClr val="bg1"/>
                </a:solidFill>
              </a:rPr>
              <a:t>, D. W. (2006). The limits of service-learning in higher education. </a:t>
            </a:r>
            <a:r>
              <a:rPr lang="en-US" sz="1300" i="1" dirty="0">
                <a:solidFill>
                  <a:schemeClr val="bg1"/>
                </a:solidFill>
              </a:rPr>
              <a:t>The Review of Higher Education</a:t>
            </a:r>
            <a:r>
              <a:rPr lang="en-US" sz="1300" dirty="0">
                <a:solidFill>
                  <a:schemeClr val="bg1"/>
                </a:solidFill>
              </a:rPr>
              <a:t>, </a:t>
            </a:r>
            <a:r>
              <a:rPr lang="en-US" sz="1300" i="1" dirty="0">
                <a:solidFill>
                  <a:schemeClr val="bg1"/>
                </a:solidFill>
              </a:rPr>
              <a:t>29</a:t>
            </a:r>
            <a:r>
              <a:rPr lang="en-US" sz="1300" dirty="0">
                <a:solidFill>
                  <a:schemeClr val="bg1"/>
                </a:solidFill>
              </a:rPr>
              <a:t>(4), 473-498. doi:10.1353/rhe.2006.0025</a:t>
            </a:r>
          </a:p>
          <a:p>
            <a:pPr marL="457200" indent="-457200">
              <a:spcAft>
                <a:spcPts val="200"/>
              </a:spcAft>
            </a:pPr>
            <a:r>
              <a:rPr lang="en-US" sz="1300" dirty="0">
                <a:solidFill>
                  <a:schemeClr val="bg1"/>
                </a:solidFill>
              </a:rPr>
              <a:t>Cabrera, A., Nora, A., and Castaneda, M. (1992). The role of finances in the persistence process: A structural model. </a:t>
            </a:r>
            <a:r>
              <a:rPr lang="en-US" sz="1300" i="1" dirty="0">
                <a:solidFill>
                  <a:schemeClr val="bg1"/>
                </a:solidFill>
              </a:rPr>
              <a:t>Research in Higher Education, 33</a:t>
            </a:r>
            <a:r>
              <a:rPr lang="en-US" sz="1300" dirty="0">
                <a:solidFill>
                  <a:schemeClr val="bg1"/>
                </a:solidFill>
              </a:rPr>
              <a:t>(5), 571-593.</a:t>
            </a:r>
          </a:p>
          <a:p>
            <a:pPr marL="457200" indent="-457200">
              <a:spcAft>
                <a:spcPts val="200"/>
              </a:spcAft>
            </a:pPr>
            <a:r>
              <a:rPr lang="en-US" sz="1300" dirty="0">
                <a:solidFill>
                  <a:schemeClr val="bg1"/>
                </a:solidFill>
              </a:rPr>
              <a:t>Carter, D. F. (1999). The Impact of Institutional choice and environments on African-American and White students’ degree expectations, </a:t>
            </a:r>
            <a:r>
              <a:rPr lang="en-US" sz="1300" i="1" dirty="0">
                <a:solidFill>
                  <a:schemeClr val="bg1"/>
                </a:solidFill>
              </a:rPr>
              <a:t>40</a:t>
            </a:r>
            <a:r>
              <a:rPr lang="en-US" sz="1300" dirty="0">
                <a:solidFill>
                  <a:schemeClr val="bg1"/>
                </a:solidFill>
              </a:rPr>
              <a:t>(1), 17-41.</a:t>
            </a:r>
          </a:p>
          <a:p>
            <a:pPr marL="457200" indent="-457200">
              <a:spcAft>
                <a:spcPts val="200"/>
              </a:spcAft>
            </a:pPr>
            <a:r>
              <a:rPr lang="en-US" sz="1300" dirty="0">
                <a:solidFill>
                  <a:schemeClr val="bg1"/>
                </a:solidFill>
              </a:rPr>
              <a:t>Campus Compact. (2010). 2009 Annual Membership Survey Results: Executive Summary. Boston, MA: Campus Compact.</a:t>
            </a:r>
          </a:p>
          <a:p>
            <a:pPr marL="457200" indent="-457200">
              <a:spcAft>
                <a:spcPts val="200"/>
              </a:spcAft>
            </a:pPr>
            <a:r>
              <a:rPr lang="en-US" sz="1300" dirty="0">
                <a:solidFill>
                  <a:schemeClr val="bg1"/>
                </a:solidFill>
              </a:rPr>
              <a:t>Campus Compact. (2011). 2010 Annual Membership Survey Results: Executive Summary. Boston, MA: Campus Compact.</a:t>
            </a:r>
          </a:p>
          <a:p>
            <a:pPr marL="457200" indent="-457200">
              <a:spcAft>
                <a:spcPts val="200"/>
              </a:spcAft>
            </a:pPr>
            <a:r>
              <a:rPr lang="en-US" sz="1300" dirty="0">
                <a:solidFill>
                  <a:schemeClr val="bg1"/>
                </a:solidFill>
              </a:rPr>
              <a:t>Carver, R. L., Enfield, R. P. (2006). John Dewey’s philosophy of education is alive and well. </a:t>
            </a:r>
            <a:r>
              <a:rPr lang="en-US" sz="1300" i="1" dirty="0">
                <a:solidFill>
                  <a:schemeClr val="bg1"/>
                </a:solidFill>
              </a:rPr>
              <a:t>Education and Culture, 22</a:t>
            </a:r>
            <a:r>
              <a:rPr lang="en-US" sz="1300" dirty="0">
                <a:solidFill>
                  <a:schemeClr val="bg1"/>
                </a:solidFill>
              </a:rPr>
              <a:t>(1), 55-67. </a:t>
            </a:r>
          </a:p>
          <a:p>
            <a:pPr marL="457200" indent="-457200">
              <a:spcAft>
                <a:spcPts val="200"/>
              </a:spcAft>
            </a:pPr>
            <a:r>
              <a:rPr lang="en-US" sz="1300" dirty="0">
                <a:solidFill>
                  <a:schemeClr val="bg1"/>
                </a:solidFill>
              </a:rPr>
              <a:t>Dewey, J. (1938). </a:t>
            </a:r>
            <a:r>
              <a:rPr lang="en-US" sz="1300" i="1" dirty="0">
                <a:solidFill>
                  <a:schemeClr val="bg1"/>
                </a:solidFill>
              </a:rPr>
              <a:t>Experience and Education</a:t>
            </a:r>
            <a:r>
              <a:rPr lang="en-US" sz="1300" dirty="0">
                <a:solidFill>
                  <a:schemeClr val="bg1"/>
                </a:solidFill>
              </a:rPr>
              <a:t>. New York, NY: Macmillan. </a:t>
            </a:r>
          </a:p>
          <a:p>
            <a:pPr marL="457200" indent="-457200">
              <a:spcAft>
                <a:spcPts val="200"/>
              </a:spcAft>
            </a:pPr>
            <a:r>
              <a:rPr lang="en-US" sz="1300" dirty="0">
                <a:solidFill>
                  <a:schemeClr val="bg1"/>
                </a:solidFill>
              </a:rPr>
              <a:t>Engle, J., &amp; Tinto, V. (2008).  </a:t>
            </a:r>
            <a:r>
              <a:rPr lang="en-US" sz="1300" i="1" dirty="0">
                <a:solidFill>
                  <a:schemeClr val="bg1"/>
                </a:solidFill>
              </a:rPr>
              <a:t>Moving beyond access: College success for low-income, first-generation students.</a:t>
            </a:r>
            <a:r>
              <a:rPr lang="en-US" sz="1300" dirty="0">
                <a:solidFill>
                  <a:schemeClr val="bg1"/>
                </a:solidFill>
              </a:rPr>
              <a:t>  Washington, DC: The Pell Institute.</a:t>
            </a:r>
          </a:p>
          <a:p>
            <a:pPr marL="457200" indent="-457200">
              <a:spcAft>
                <a:spcPts val="200"/>
              </a:spcAft>
            </a:pPr>
            <a:r>
              <a:rPr lang="en-US" sz="1300" dirty="0">
                <a:solidFill>
                  <a:schemeClr val="bg1"/>
                </a:solidFill>
              </a:rPr>
              <a:t>Forsyth, A., &amp; Furlong, A. (2003). Losing out?: Socioeconomic disadvantage and experience in further and higher education. </a:t>
            </a:r>
            <a:r>
              <a:rPr lang="en-US" sz="1300" i="1" dirty="0">
                <a:solidFill>
                  <a:schemeClr val="bg1"/>
                </a:solidFill>
              </a:rPr>
              <a:t>Sociology The Journal Of The British Sociological Association</a:t>
            </a:r>
            <a:r>
              <a:rPr lang="en-US" sz="1300" dirty="0">
                <a:solidFill>
                  <a:schemeClr val="bg1"/>
                </a:solidFill>
              </a:rPr>
              <a:t>.  Bristol, U.K.: The Policy Press.</a:t>
            </a:r>
          </a:p>
          <a:p>
            <a:pPr marL="457200" indent="-457200">
              <a:spcAft>
                <a:spcPts val="200"/>
              </a:spcAft>
            </a:pPr>
            <a:r>
              <a:rPr lang="en-US" sz="1300" dirty="0" err="1">
                <a:solidFill>
                  <a:schemeClr val="bg1"/>
                </a:solidFill>
              </a:rPr>
              <a:t>Eyler</a:t>
            </a:r>
            <a:r>
              <a:rPr lang="en-US" sz="1300" dirty="0">
                <a:solidFill>
                  <a:schemeClr val="bg1"/>
                </a:solidFill>
              </a:rPr>
              <a:t>, J. &amp; Giles, D.E., Jr. (1999). </a:t>
            </a:r>
            <a:r>
              <a:rPr lang="en-US" sz="1300" i="1" dirty="0">
                <a:solidFill>
                  <a:schemeClr val="bg1"/>
                </a:solidFill>
              </a:rPr>
              <a:t>Where’s the Learning in Service-Learning?</a:t>
            </a:r>
            <a:r>
              <a:rPr lang="en-US" sz="1300" dirty="0">
                <a:solidFill>
                  <a:schemeClr val="bg1"/>
                </a:solidFill>
              </a:rPr>
              <a:t> San Francisco, CA: </a:t>
            </a:r>
            <a:r>
              <a:rPr lang="en-US" sz="1300" dirty="0" err="1">
                <a:solidFill>
                  <a:schemeClr val="bg1"/>
                </a:solidFill>
              </a:rPr>
              <a:t>Jossey</a:t>
            </a:r>
            <a:r>
              <a:rPr lang="en-US" sz="1300" dirty="0">
                <a:solidFill>
                  <a:schemeClr val="bg1"/>
                </a:solidFill>
              </a:rPr>
              <a:t>-Bass.</a:t>
            </a:r>
          </a:p>
          <a:p>
            <a:pPr marL="457200" indent="-457200">
              <a:spcAft>
                <a:spcPts val="200"/>
              </a:spcAft>
            </a:pPr>
            <a:r>
              <a:rPr lang="en-US" sz="1300" dirty="0">
                <a:solidFill>
                  <a:schemeClr val="bg1"/>
                </a:solidFill>
              </a:rPr>
              <a:t>Giles, D. E., &amp; </a:t>
            </a:r>
            <a:r>
              <a:rPr lang="en-US" sz="1300" dirty="0" err="1">
                <a:solidFill>
                  <a:schemeClr val="bg1"/>
                </a:solidFill>
              </a:rPr>
              <a:t>Eyler</a:t>
            </a:r>
            <a:r>
              <a:rPr lang="en-US" sz="1300" dirty="0">
                <a:solidFill>
                  <a:schemeClr val="bg1"/>
                </a:solidFill>
              </a:rPr>
              <a:t>, J. S. (1994). The theoretical roots of service-learning in John Dewey: toward a theory of service-learning. </a:t>
            </a:r>
            <a:r>
              <a:rPr lang="en-US" sz="1300" i="1" dirty="0">
                <a:solidFill>
                  <a:schemeClr val="bg1"/>
                </a:solidFill>
              </a:rPr>
              <a:t>Michigan Journal of Community Service Learning</a:t>
            </a:r>
            <a:r>
              <a:rPr lang="en-US" sz="1300" dirty="0">
                <a:solidFill>
                  <a:schemeClr val="bg1"/>
                </a:solidFill>
              </a:rPr>
              <a:t>, </a:t>
            </a:r>
            <a:r>
              <a:rPr lang="en-US" sz="1300" i="1" dirty="0">
                <a:solidFill>
                  <a:schemeClr val="bg1"/>
                </a:solidFill>
              </a:rPr>
              <a:t>1</a:t>
            </a:r>
            <a:r>
              <a:rPr lang="en-US" sz="1300" dirty="0">
                <a:solidFill>
                  <a:schemeClr val="bg1"/>
                </a:solidFill>
              </a:rPr>
              <a:t>(1), 77-85.</a:t>
            </a:r>
          </a:p>
          <a:p>
            <a:pPr marL="457200" indent="-457200">
              <a:spcAft>
                <a:spcPts val="200"/>
              </a:spcAft>
            </a:pPr>
            <a:r>
              <a:rPr lang="en-US" sz="1300" dirty="0">
                <a:solidFill>
                  <a:schemeClr val="bg1"/>
                </a:solidFill>
              </a:rPr>
              <a:t>Haycock, K. (2006).  </a:t>
            </a:r>
            <a:r>
              <a:rPr lang="en-US" sz="1300" i="1" dirty="0">
                <a:solidFill>
                  <a:schemeClr val="bg1"/>
                </a:solidFill>
              </a:rPr>
              <a:t>Promise abandoned: How policy choices and institutional practices restrict college opportunities.</a:t>
            </a:r>
            <a:r>
              <a:rPr lang="en-US" sz="1300" dirty="0">
                <a:solidFill>
                  <a:schemeClr val="bg1"/>
                </a:solidFill>
              </a:rPr>
              <a:t> Washington, DC: The Educational Trust</a:t>
            </a:r>
            <a:r>
              <a:rPr lang="en-US" sz="1300" dirty="0" smtClean="0">
                <a:solidFill>
                  <a:schemeClr val="bg1"/>
                </a:solidFill>
              </a:rPr>
              <a:t>.</a:t>
            </a:r>
            <a:endParaRPr lang="en-US" sz="13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4168"/>
            <a:ext cx="9144000" cy="646331"/>
          </a:xfrm>
          <a:prstGeom prst="rect">
            <a:avLst/>
          </a:prstGeom>
          <a:noFill/>
        </p:spPr>
        <p:txBody>
          <a:bodyPr wrap="square" rtlCol="0">
            <a:spAutoFit/>
          </a:bodyPr>
          <a:lstStyle/>
          <a:p>
            <a:pPr algn="ctr"/>
            <a:r>
              <a:rPr lang="en-US" dirty="0" smtClean="0">
                <a:solidFill>
                  <a:srgbClr val="87F1FF"/>
                </a:solidFill>
              </a:rPr>
              <a:t>References (continued)</a:t>
            </a:r>
          </a:p>
          <a:p>
            <a:endParaRPr lang="en-US" dirty="0">
              <a:solidFill>
                <a:schemeClr val="bg1"/>
              </a:solidFill>
            </a:endParaRPr>
          </a:p>
        </p:txBody>
      </p:sp>
      <p:sp>
        <p:nvSpPr>
          <p:cNvPr id="1025" name="Rectangle 1"/>
          <p:cNvSpPr>
            <a:spLocks noChangeArrowheads="1"/>
          </p:cNvSpPr>
          <p:nvPr/>
        </p:nvSpPr>
        <p:spPr bwMode="auto">
          <a:xfrm>
            <a:off x="310492" y="397754"/>
            <a:ext cx="8512665" cy="5975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indent="-457200">
              <a:spcBef>
                <a:spcPts val="200"/>
              </a:spcBef>
            </a:pPr>
            <a:r>
              <a:rPr lang="en-US" sz="1300" dirty="0" smtClean="0">
                <a:solidFill>
                  <a:schemeClr val="bg1"/>
                </a:solidFill>
              </a:rPr>
              <a:t>Jacoby</a:t>
            </a:r>
            <a:r>
              <a:rPr lang="en-US" sz="1300" dirty="0">
                <a:solidFill>
                  <a:schemeClr val="bg1"/>
                </a:solidFill>
              </a:rPr>
              <a:t>, B. (1996). Service-Learning in today's higher education. In Barbara Jacoby and Associates, Eds., </a:t>
            </a:r>
            <a:r>
              <a:rPr lang="en-US" sz="1300" i="1" dirty="0">
                <a:solidFill>
                  <a:schemeClr val="bg1"/>
                </a:solidFill>
              </a:rPr>
              <a:t>Service-Learning in Higher Education: Concepts and Practices</a:t>
            </a:r>
            <a:r>
              <a:rPr lang="en-US" sz="1300" dirty="0">
                <a:solidFill>
                  <a:schemeClr val="bg1"/>
                </a:solidFill>
              </a:rPr>
              <a:t>, San Francisco, CA: </a:t>
            </a:r>
            <a:r>
              <a:rPr lang="en-US" sz="1300" dirty="0" err="1">
                <a:solidFill>
                  <a:schemeClr val="bg1"/>
                </a:solidFill>
              </a:rPr>
              <a:t>Jossey</a:t>
            </a:r>
            <a:r>
              <a:rPr lang="en-US" sz="1300" dirty="0">
                <a:solidFill>
                  <a:schemeClr val="bg1"/>
                </a:solidFill>
              </a:rPr>
              <a:t>-Bass.</a:t>
            </a:r>
          </a:p>
          <a:p>
            <a:pPr marL="457200" indent="-457200">
              <a:spcBef>
                <a:spcPts val="200"/>
              </a:spcBef>
            </a:pPr>
            <a:r>
              <a:rPr lang="en-US" sz="1300" dirty="0" err="1">
                <a:solidFill>
                  <a:schemeClr val="bg1"/>
                </a:solidFill>
              </a:rPr>
              <a:t>Lohfink</a:t>
            </a:r>
            <a:r>
              <a:rPr lang="en-US" sz="1300" dirty="0">
                <a:solidFill>
                  <a:schemeClr val="bg1"/>
                </a:solidFill>
              </a:rPr>
              <a:t>, M.M. &amp; Paulsen, M.B. (2005). Comparing the determinants of persistence for first-generation and continuing-generation students. </a:t>
            </a:r>
            <a:r>
              <a:rPr lang="en-US" sz="1300" i="1" dirty="0">
                <a:solidFill>
                  <a:schemeClr val="bg1"/>
                </a:solidFill>
              </a:rPr>
              <a:t>Journal of College Student Development, 46</a:t>
            </a:r>
            <a:r>
              <a:rPr lang="en-US" sz="1300" dirty="0">
                <a:solidFill>
                  <a:schemeClr val="bg1"/>
                </a:solidFill>
              </a:rPr>
              <a:t>(4), 409-428.</a:t>
            </a:r>
          </a:p>
          <a:p>
            <a:pPr marL="457200" indent="-457200">
              <a:spcBef>
                <a:spcPts val="200"/>
              </a:spcBef>
            </a:pPr>
            <a:r>
              <a:rPr lang="en-US" sz="1300" dirty="0" err="1">
                <a:solidFill>
                  <a:schemeClr val="bg1"/>
                </a:solidFill>
              </a:rPr>
              <a:t>Mertens</a:t>
            </a:r>
            <a:r>
              <a:rPr lang="en-US" sz="1300" dirty="0">
                <a:solidFill>
                  <a:schemeClr val="bg1"/>
                </a:solidFill>
              </a:rPr>
              <a:t>, D. M. (2007). Transformative paradigm: Mixed methods and social justice. </a:t>
            </a:r>
            <a:r>
              <a:rPr lang="en-US" sz="1300" i="1" dirty="0">
                <a:solidFill>
                  <a:schemeClr val="bg1"/>
                </a:solidFill>
              </a:rPr>
              <a:t>Journal of Mixed Methods Research</a:t>
            </a:r>
            <a:r>
              <a:rPr lang="en-US" sz="1300" dirty="0">
                <a:solidFill>
                  <a:schemeClr val="bg1"/>
                </a:solidFill>
              </a:rPr>
              <a:t>, </a:t>
            </a:r>
            <a:r>
              <a:rPr lang="en-US" sz="1300" i="1" dirty="0">
                <a:solidFill>
                  <a:schemeClr val="bg1"/>
                </a:solidFill>
              </a:rPr>
              <a:t>1</a:t>
            </a:r>
            <a:r>
              <a:rPr lang="en-US" sz="1300" dirty="0">
                <a:solidFill>
                  <a:schemeClr val="bg1"/>
                </a:solidFill>
              </a:rPr>
              <a:t>(3), 212-225. doi:10.1177/1558689807302811</a:t>
            </a:r>
          </a:p>
          <a:p>
            <a:pPr marL="457200" indent="-457200">
              <a:spcBef>
                <a:spcPts val="200"/>
              </a:spcBef>
            </a:pPr>
            <a:r>
              <a:rPr lang="en-US" sz="1300" dirty="0">
                <a:solidFill>
                  <a:schemeClr val="bg1"/>
                </a:solidFill>
              </a:rPr>
              <a:t>Nettles, M. T., </a:t>
            </a:r>
            <a:r>
              <a:rPr lang="en-US" sz="1300" dirty="0" err="1">
                <a:solidFill>
                  <a:schemeClr val="bg1"/>
                </a:solidFill>
              </a:rPr>
              <a:t>Thoeny</a:t>
            </a:r>
            <a:r>
              <a:rPr lang="en-US" sz="1300" dirty="0">
                <a:solidFill>
                  <a:schemeClr val="bg1"/>
                </a:solidFill>
              </a:rPr>
              <a:t>, A. R., &amp; </a:t>
            </a:r>
            <a:r>
              <a:rPr lang="en-US" sz="1300" dirty="0" err="1">
                <a:solidFill>
                  <a:schemeClr val="bg1"/>
                </a:solidFill>
              </a:rPr>
              <a:t>Gosman</a:t>
            </a:r>
            <a:r>
              <a:rPr lang="en-US" sz="1300" dirty="0">
                <a:solidFill>
                  <a:schemeClr val="bg1"/>
                </a:solidFill>
              </a:rPr>
              <a:t>, E. J. (1986). Comparative and predictive analyses of Black and White students’ college achievement and experiences. </a:t>
            </a:r>
            <a:r>
              <a:rPr lang="en-US" sz="1300" i="1" dirty="0">
                <a:solidFill>
                  <a:schemeClr val="bg1"/>
                </a:solidFill>
              </a:rPr>
              <a:t>The Journal of Higher Education</a:t>
            </a:r>
            <a:r>
              <a:rPr lang="en-US" sz="1300" dirty="0">
                <a:solidFill>
                  <a:schemeClr val="bg1"/>
                </a:solidFill>
              </a:rPr>
              <a:t>, </a:t>
            </a:r>
            <a:r>
              <a:rPr lang="en-US" sz="1300" i="1" dirty="0">
                <a:solidFill>
                  <a:schemeClr val="bg1"/>
                </a:solidFill>
              </a:rPr>
              <a:t>57</a:t>
            </a:r>
            <a:r>
              <a:rPr lang="en-US" sz="1300" dirty="0">
                <a:solidFill>
                  <a:schemeClr val="bg1"/>
                </a:solidFill>
              </a:rPr>
              <a:t>(3), 289-318.</a:t>
            </a:r>
          </a:p>
          <a:p>
            <a:pPr marL="457200" indent="-457200">
              <a:spcBef>
                <a:spcPts val="200"/>
              </a:spcBef>
            </a:pPr>
            <a:r>
              <a:rPr lang="en-US" sz="1300" dirty="0" err="1">
                <a:solidFill>
                  <a:schemeClr val="bg1"/>
                </a:solidFill>
              </a:rPr>
              <a:t>Perna</a:t>
            </a:r>
            <a:r>
              <a:rPr lang="en-US" sz="1300" dirty="0">
                <a:solidFill>
                  <a:schemeClr val="bg1"/>
                </a:solidFill>
              </a:rPr>
              <a:t>, L. W. (2002). Precollege outreach programs: Characteristics of programs serving historically underrepresented groups of students. </a:t>
            </a:r>
            <a:r>
              <a:rPr lang="en-US" sz="1300" i="1" dirty="0">
                <a:solidFill>
                  <a:schemeClr val="bg1"/>
                </a:solidFill>
              </a:rPr>
              <a:t>Journal of College Student Development</a:t>
            </a:r>
            <a:r>
              <a:rPr lang="en-US" sz="1300" dirty="0">
                <a:solidFill>
                  <a:schemeClr val="bg1"/>
                </a:solidFill>
              </a:rPr>
              <a:t>, </a:t>
            </a:r>
            <a:r>
              <a:rPr lang="en-US" sz="1300" i="1" dirty="0">
                <a:solidFill>
                  <a:schemeClr val="bg1"/>
                </a:solidFill>
              </a:rPr>
              <a:t>43</a:t>
            </a:r>
            <a:r>
              <a:rPr lang="en-US" sz="1300" dirty="0">
                <a:solidFill>
                  <a:schemeClr val="bg1"/>
                </a:solidFill>
              </a:rPr>
              <a:t>(1), 64-83.</a:t>
            </a:r>
          </a:p>
          <a:p>
            <a:pPr marL="457200" indent="-457200">
              <a:spcBef>
                <a:spcPts val="200"/>
              </a:spcBef>
            </a:pPr>
            <a:r>
              <a:rPr lang="en-US" sz="1300" dirty="0" err="1">
                <a:solidFill>
                  <a:schemeClr val="bg1"/>
                </a:solidFill>
              </a:rPr>
              <a:t>Pascarella</a:t>
            </a:r>
            <a:r>
              <a:rPr lang="en-US" sz="1300" dirty="0">
                <a:solidFill>
                  <a:schemeClr val="bg1"/>
                </a:solidFill>
              </a:rPr>
              <a:t>, E.T., Pierson, C.T., </a:t>
            </a:r>
            <a:r>
              <a:rPr lang="en-US" sz="1300" dirty="0" err="1">
                <a:solidFill>
                  <a:schemeClr val="bg1"/>
                </a:solidFill>
              </a:rPr>
              <a:t>Wolniak</a:t>
            </a:r>
            <a:r>
              <a:rPr lang="en-US" sz="1300" dirty="0">
                <a:solidFill>
                  <a:schemeClr val="bg1"/>
                </a:solidFill>
              </a:rPr>
              <a:t>, G.C. &amp; </a:t>
            </a:r>
            <a:r>
              <a:rPr lang="en-US" sz="1300" dirty="0" err="1">
                <a:solidFill>
                  <a:schemeClr val="bg1"/>
                </a:solidFill>
              </a:rPr>
              <a:t>Terenzini</a:t>
            </a:r>
            <a:r>
              <a:rPr lang="en-US" sz="1300" dirty="0">
                <a:solidFill>
                  <a:schemeClr val="bg1"/>
                </a:solidFill>
              </a:rPr>
              <a:t>, P.T. (2003). Experiences and outcomes of first-generation students in community colleges. </a:t>
            </a:r>
            <a:r>
              <a:rPr lang="en-US" sz="1300" i="1" dirty="0">
                <a:solidFill>
                  <a:schemeClr val="bg1"/>
                </a:solidFill>
              </a:rPr>
              <a:t>Journal of College Student Development, 44</a:t>
            </a:r>
            <a:r>
              <a:rPr lang="en-US" sz="1300" dirty="0">
                <a:solidFill>
                  <a:schemeClr val="bg1"/>
                </a:solidFill>
              </a:rPr>
              <a:t>(3), 420-429.</a:t>
            </a:r>
          </a:p>
          <a:p>
            <a:pPr marL="457200" indent="-457200">
              <a:spcBef>
                <a:spcPts val="200"/>
              </a:spcBef>
            </a:pPr>
            <a:r>
              <a:rPr lang="en-US" sz="1300" dirty="0" err="1">
                <a:solidFill>
                  <a:schemeClr val="bg1"/>
                </a:solidFill>
              </a:rPr>
              <a:t>Pascarella</a:t>
            </a:r>
            <a:r>
              <a:rPr lang="en-US" sz="1300" dirty="0">
                <a:solidFill>
                  <a:schemeClr val="bg1"/>
                </a:solidFill>
              </a:rPr>
              <a:t>, E. T., &amp; </a:t>
            </a:r>
            <a:r>
              <a:rPr lang="en-US" sz="1300" dirty="0" err="1">
                <a:solidFill>
                  <a:schemeClr val="bg1"/>
                </a:solidFill>
              </a:rPr>
              <a:t>Terenzini</a:t>
            </a:r>
            <a:r>
              <a:rPr lang="en-US" sz="1300" dirty="0">
                <a:solidFill>
                  <a:schemeClr val="bg1"/>
                </a:solidFill>
              </a:rPr>
              <a:t>, P. T. (2005). </a:t>
            </a:r>
            <a:r>
              <a:rPr lang="en-US" sz="1300" i="1" dirty="0">
                <a:solidFill>
                  <a:schemeClr val="bg1"/>
                </a:solidFill>
              </a:rPr>
              <a:t>How College Affects Students: A Third Decade of Research</a:t>
            </a:r>
            <a:r>
              <a:rPr lang="en-US" sz="1300" dirty="0">
                <a:solidFill>
                  <a:schemeClr val="bg1"/>
                </a:solidFill>
              </a:rPr>
              <a:t> (Vols. 2). San Francisco: </a:t>
            </a:r>
            <a:r>
              <a:rPr lang="en-US" sz="1300" dirty="0" err="1">
                <a:solidFill>
                  <a:schemeClr val="bg1"/>
                </a:solidFill>
              </a:rPr>
              <a:t>Jossey</a:t>
            </a:r>
            <a:r>
              <a:rPr lang="en-US" sz="1300" dirty="0">
                <a:solidFill>
                  <a:schemeClr val="bg1"/>
                </a:solidFill>
              </a:rPr>
              <a:t>-Bass.</a:t>
            </a:r>
          </a:p>
          <a:p>
            <a:pPr marL="457200" indent="-457200">
              <a:spcBef>
                <a:spcPts val="200"/>
              </a:spcBef>
            </a:pPr>
            <a:r>
              <a:rPr lang="en-US" sz="1300" dirty="0">
                <a:solidFill>
                  <a:schemeClr val="bg1"/>
                </a:solidFill>
              </a:rPr>
              <a:t>U.S. Department of Education, National Center for Education Statistics, </a:t>
            </a:r>
            <a:r>
              <a:rPr lang="en-US" sz="1300" i="1" dirty="0">
                <a:solidFill>
                  <a:schemeClr val="bg1"/>
                </a:solidFill>
              </a:rPr>
              <a:t>Confronting the odds: Students at risk and the pipeline to higher education, </a:t>
            </a:r>
            <a:r>
              <a:rPr lang="en-US" sz="1300" dirty="0">
                <a:solidFill>
                  <a:schemeClr val="bg1"/>
                </a:solidFill>
              </a:rPr>
              <a:t>NCES 98-094, by Laura J. Horn.  Project Officer: C. Dennis Carroll.  Washington, DC: 1997</a:t>
            </a:r>
            <a:r>
              <a:rPr lang="en-US" sz="1300" dirty="0" smtClean="0">
                <a:solidFill>
                  <a:schemeClr val="bg1"/>
                </a:solidFill>
              </a:rPr>
              <a:t>.</a:t>
            </a:r>
            <a:endParaRPr lang="en-US" sz="1300" dirty="0">
              <a:solidFill>
                <a:schemeClr val="bg1"/>
              </a:solidFill>
            </a:endParaRPr>
          </a:p>
          <a:p>
            <a:pPr marL="457200" indent="-457200">
              <a:spcBef>
                <a:spcPts val="200"/>
              </a:spcBef>
            </a:pPr>
            <a:r>
              <a:rPr lang="en-US" sz="1300" dirty="0">
                <a:solidFill>
                  <a:schemeClr val="bg1"/>
                </a:solidFill>
              </a:rPr>
              <a:t>U.S. Department of Education. National Center for Education Statistics. </a:t>
            </a:r>
            <a:r>
              <a:rPr lang="en-US" sz="1300" i="1" dirty="0">
                <a:solidFill>
                  <a:schemeClr val="bg1"/>
                </a:solidFill>
              </a:rPr>
              <a:t>Descriptive summary of 1995–96 beginning postsecondary students: Six years later </a:t>
            </a:r>
            <a:r>
              <a:rPr lang="en-US" sz="1300" dirty="0">
                <a:solidFill>
                  <a:schemeClr val="bg1"/>
                </a:solidFill>
              </a:rPr>
              <a:t>, NCES 2003–151, by Lutz </a:t>
            </a:r>
            <a:r>
              <a:rPr lang="en-US" sz="1300" dirty="0" err="1">
                <a:solidFill>
                  <a:schemeClr val="bg1"/>
                </a:solidFill>
              </a:rPr>
              <a:t>Berkner</a:t>
            </a:r>
            <a:r>
              <a:rPr lang="en-US" sz="1300" dirty="0">
                <a:solidFill>
                  <a:schemeClr val="bg1"/>
                </a:solidFill>
              </a:rPr>
              <a:t>, Shirley He, and Emily Forrest </a:t>
            </a:r>
            <a:r>
              <a:rPr lang="en-US" sz="1300" dirty="0" err="1">
                <a:solidFill>
                  <a:schemeClr val="bg1"/>
                </a:solidFill>
              </a:rPr>
              <a:t>Cataldi</a:t>
            </a:r>
            <a:r>
              <a:rPr lang="en-US" sz="1300" dirty="0">
                <a:solidFill>
                  <a:schemeClr val="bg1"/>
                </a:solidFill>
              </a:rPr>
              <a:t>. Project Officer: Paula </a:t>
            </a:r>
            <a:r>
              <a:rPr lang="en-US" sz="1300" dirty="0" err="1">
                <a:solidFill>
                  <a:schemeClr val="bg1"/>
                </a:solidFill>
              </a:rPr>
              <a:t>Knepper</a:t>
            </a:r>
            <a:r>
              <a:rPr lang="en-US" sz="1300" dirty="0">
                <a:solidFill>
                  <a:schemeClr val="bg1"/>
                </a:solidFill>
              </a:rPr>
              <a:t>. Washington, DC: 2002</a:t>
            </a:r>
            <a:r>
              <a:rPr lang="en-US" sz="1300" dirty="0" smtClean="0">
                <a:solidFill>
                  <a:schemeClr val="bg1"/>
                </a:solidFill>
              </a:rPr>
              <a:t>.</a:t>
            </a:r>
            <a:endParaRPr lang="en-US" sz="1300" dirty="0">
              <a:solidFill>
                <a:schemeClr val="bg1"/>
              </a:solidFill>
            </a:endParaRPr>
          </a:p>
          <a:p>
            <a:pPr marL="457200" indent="-457200">
              <a:spcBef>
                <a:spcPts val="200"/>
              </a:spcBef>
            </a:pPr>
            <a:r>
              <a:rPr lang="en-US" sz="1300" dirty="0">
                <a:solidFill>
                  <a:schemeClr val="bg1"/>
                </a:solidFill>
              </a:rPr>
              <a:t>U.S. Department of Education, National Center for Education Statistics, </a:t>
            </a:r>
            <a:r>
              <a:rPr lang="en-US" sz="1300" i="1" dirty="0">
                <a:solidFill>
                  <a:schemeClr val="bg1"/>
                </a:solidFill>
              </a:rPr>
              <a:t>How families of low- and middle-income undergraduates pay for college: Full-Time dependent students in 1999–2000</a:t>
            </a:r>
            <a:r>
              <a:rPr lang="en-US" sz="1300" dirty="0">
                <a:solidFill>
                  <a:schemeClr val="bg1"/>
                </a:solidFill>
              </a:rPr>
              <a:t>, NCES 2003–162, by Susan P. Choy and Ali M. </a:t>
            </a:r>
            <a:r>
              <a:rPr lang="en-US" sz="1300" dirty="0" err="1">
                <a:solidFill>
                  <a:schemeClr val="bg1"/>
                </a:solidFill>
              </a:rPr>
              <a:t>Berker</a:t>
            </a:r>
            <a:r>
              <a:rPr lang="en-US" sz="1300" dirty="0">
                <a:solidFill>
                  <a:schemeClr val="bg1"/>
                </a:solidFill>
              </a:rPr>
              <a:t>. Project Officer: C. Dennis Carroll. Washington, DC: 2003. </a:t>
            </a:r>
          </a:p>
          <a:p>
            <a:pPr marL="457200" indent="-457200">
              <a:spcBef>
                <a:spcPts val="200"/>
              </a:spcBef>
            </a:pPr>
            <a:r>
              <a:rPr lang="en-US" sz="1300" dirty="0" err="1">
                <a:solidFill>
                  <a:schemeClr val="bg1"/>
                </a:solidFill>
              </a:rPr>
              <a:t>Vogelgesang</a:t>
            </a:r>
            <a:r>
              <a:rPr lang="en-US" sz="1300" dirty="0">
                <a:solidFill>
                  <a:schemeClr val="bg1"/>
                </a:solidFill>
              </a:rPr>
              <a:t>, L. J., &amp; </a:t>
            </a:r>
            <a:r>
              <a:rPr lang="en-US" sz="1300" dirty="0" err="1">
                <a:solidFill>
                  <a:schemeClr val="bg1"/>
                </a:solidFill>
              </a:rPr>
              <a:t>Astin</a:t>
            </a:r>
            <a:r>
              <a:rPr lang="en-US" sz="1300" dirty="0">
                <a:solidFill>
                  <a:schemeClr val="bg1"/>
                </a:solidFill>
              </a:rPr>
              <a:t>, A. W. (2000). Comparing the effects of community service and service-learning. </a:t>
            </a:r>
            <a:r>
              <a:rPr lang="en-US" sz="1300" i="1" dirty="0">
                <a:solidFill>
                  <a:schemeClr val="bg1"/>
                </a:solidFill>
              </a:rPr>
              <a:t>Michigan Journal of Community Service Learning</a:t>
            </a:r>
            <a:r>
              <a:rPr lang="en-US" sz="1300" dirty="0">
                <a:solidFill>
                  <a:schemeClr val="bg1"/>
                </a:solidFill>
              </a:rPr>
              <a:t>, </a:t>
            </a:r>
            <a:r>
              <a:rPr lang="en-US" sz="1300" i="1" dirty="0">
                <a:solidFill>
                  <a:schemeClr val="bg1"/>
                </a:solidFill>
              </a:rPr>
              <a:t>7</a:t>
            </a:r>
            <a:r>
              <a:rPr lang="en-US" sz="1300" dirty="0">
                <a:solidFill>
                  <a:schemeClr val="bg1"/>
                </a:solidFill>
              </a:rPr>
              <a:t>, 25–34. Retrieved April 27, 2011, from http://</a:t>
            </a:r>
            <a:r>
              <a:rPr lang="en-US" sz="1300" dirty="0" err="1">
                <a:solidFill>
                  <a:schemeClr val="bg1"/>
                </a:solidFill>
              </a:rPr>
              <a:t>eric.ed.gov</a:t>
            </a:r>
            <a:r>
              <a:rPr lang="en-US" sz="1300" dirty="0">
                <a:solidFill>
                  <a:schemeClr val="bg1"/>
                </a:solidFill>
              </a:rPr>
              <a:t>/</a:t>
            </a:r>
            <a:r>
              <a:rPr lang="en-US" sz="1300" dirty="0" err="1">
                <a:solidFill>
                  <a:schemeClr val="bg1"/>
                </a:solidFill>
              </a:rPr>
              <a:t>ERICWebPortal</a:t>
            </a:r>
            <a:r>
              <a:rPr lang="en-US" sz="1300" dirty="0">
                <a:solidFill>
                  <a:schemeClr val="bg1"/>
                </a:solidFill>
              </a:rPr>
              <a:t>/</a:t>
            </a:r>
            <a:r>
              <a:rPr lang="en-US" sz="1300" dirty="0" err="1">
                <a:solidFill>
                  <a:schemeClr val="bg1"/>
                </a:solidFill>
              </a:rPr>
              <a:t>recordDetail?accno</a:t>
            </a:r>
            <a:r>
              <a:rPr lang="en-US" sz="1300" dirty="0">
                <a:solidFill>
                  <a:schemeClr val="bg1"/>
                </a:solidFill>
              </a:rPr>
              <a:t>=EJ629664.</a:t>
            </a:r>
          </a:p>
          <a:p>
            <a:pPr marL="457200" indent="-457200">
              <a:spcBef>
                <a:spcPts val="200"/>
              </a:spcBef>
            </a:pPr>
            <a:r>
              <a:rPr lang="en-US" sz="1300" dirty="0">
                <a:solidFill>
                  <a:schemeClr val="bg1"/>
                </a:solidFill>
              </a:rPr>
              <a:t>Walpole, M. (2003). Socioeconomic status and college: How SES affects college experiences and outcomes. </a:t>
            </a:r>
            <a:r>
              <a:rPr lang="en-US" sz="1300" i="1" dirty="0">
                <a:solidFill>
                  <a:schemeClr val="bg1"/>
                </a:solidFill>
              </a:rPr>
              <a:t>The Review of Higher Education</a:t>
            </a:r>
            <a:r>
              <a:rPr lang="en-US" sz="1300" dirty="0">
                <a:solidFill>
                  <a:schemeClr val="bg1"/>
                </a:solidFill>
              </a:rPr>
              <a:t>, </a:t>
            </a:r>
            <a:r>
              <a:rPr lang="en-US" sz="1300" i="1" dirty="0">
                <a:solidFill>
                  <a:schemeClr val="bg1"/>
                </a:solidFill>
              </a:rPr>
              <a:t>27</a:t>
            </a:r>
            <a:r>
              <a:rPr lang="en-US" sz="1300" dirty="0">
                <a:solidFill>
                  <a:schemeClr val="bg1"/>
                </a:solidFill>
              </a:rPr>
              <a:t>(1), 45-73. doi:10.1353/rhe.2003.00 </a:t>
            </a:r>
            <a:endParaRPr kumimoji="0" lang="en-US" sz="1300" b="0" i="0" u="none" strike="noStrike" cap="none" normalizeH="0" baseline="0" dirty="0" smtClean="0">
              <a:ln>
                <a:noFill/>
              </a:ln>
              <a:solidFill>
                <a:schemeClr val="bg1"/>
              </a:solidFill>
              <a:effectLst/>
              <a:latin typeface="Times"/>
              <a:ea typeface="Times New Roman" pitchFamily="18" charset="0"/>
              <a:cs typeface="Times New Roman" pitchFamily="18" charset="0"/>
            </a:endParaRPr>
          </a:p>
        </p:txBody>
      </p:sp>
    </p:spTree>
    <p:extLst>
      <p:ext uri="{BB962C8B-B14F-4D97-AF65-F5344CB8AC3E}">
        <p14:creationId xmlns:p14="http://schemas.microsoft.com/office/powerpoint/2010/main" val="292236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p:spPr>
      </p:pic>
      <p:sp>
        <p:nvSpPr>
          <p:cNvPr id="12" name="TextBox 11"/>
          <p:cNvSpPr txBox="1"/>
          <p:nvPr/>
        </p:nvSpPr>
        <p:spPr>
          <a:xfrm rot="18433307">
            <a:off x="-231079" y="2364532"/>
            <a:ext cx="6671192" cy="1631216"/>
          </a:xfrm>
          <a:prstGeom prst="rect">
            <a:avLst/>
          </a:prstGeom>
          <a:noFill/>
          <a:ln w="6350">
            <a:noFill/>
          </a:ln>
          <a:effectLst/>
        </p:spPr>
        <p:txBody>
          <a:bodyPr wrap="none" rtlCol="0">
            <a:spAutoFit/>
          </a:bodyPr>
          <a:lstStyle/>
          <a:p>
            <a:r>
              <a:rPr lang="en-US" sz="10000" b="1" kern="600" dirty="0" smtClean="0">
                <a:solidFill>
                  <a:schemeClr val="bg1"/>
                </a:solidFill>
                <a:effectLst>
                  <a:outerShdw blurRad="101600" dist="50800" dir="5400000" algn="t" rotWithShape="0">
                    <a:prstClr val="black">
                      <a:alpha val="40000"/>
                    </a:prstClr>
                  </a:outerShdw>
                </a:effectLst>
                <a:latin typeface="Arial" pitchFamily="34" charset="0"/>
                <a:cs typeface="Arial" pitchFamily="34" charset="0"/>
              </a:rPr>
              <a:t>Objectives</a:t>
            </a:r>
            <a:endParaRPr lang="en-US" sz="10000" b="1" kern="600" dirty="0">
              <a:solidFill>
                <a:schemeClr val="bg1"/>
              </a:solidFill>
              <a:effectLst>
                <a:outerShdw blurRad="101600" dist="50800" dir="5400000" algn="t" rotWithShape="0">
                  <a:prstClr val="black">
                    <a:alpha val="40000"/>
                  </a:prstClr>
                </a:outerShdw>
              </a:effectLst>
              <a:latin typeface="Arial" pitchFamily="34" charset="0"/>
              <a:cs typeface="Arial" pitchFamily="34" charset="0"/>
            </a:endParaRPr>
          </a:p>
        </p:txBody>
      </p:sp>
      <p:sp>
        <p:nvSpPr>
          <p:cNvPr id="8" name="TextBox 7"/>
          <p:cNvSpPr txBox="1"/>
          <p:nvPr/>
        </p:nvSpPr>
        <p:spPr>
          <a:xfrm rot="2357886">
            <a:off x="4379201" y="3081521"/>
            <a:ext cx="2469070" cy="400110"/>
          </a:xfrm>
          <a:prstGeom prst="rect">
            <a:avLst/>
          </a:prstGeom>
          <a:noFill/>
        </p:spPr>
        <p:txBody>
          <a:bodyPr vert="horz" wrap="none" rtlCol="0">
            <a:spAutoFit/>
            <a:scene3d>
              <a:camera prst="orthographicFront">
                <a:rot lat="0" lon="0" rev="0"/>
              </a:camera>
              <a:lightRig rig="threePt" dir="t"/>
            </a:scene3d>
          </a:bodyPr>
          <a:lstStyle/>
          <a:p>
            <a:r>
              <a:rPr lang="en-US" sz="2000" b="1" dirty="0" smtClean="0">
                <a:solidFill>
                  <a:schemeClr val="accent1"/>
                </a:solidFill>
                <a:latin typeface="Arial" pitchFamily="34" charset="0"/>
                <a:cs typeface="Arial" pitchFamily="34" charset="0"/>
              </a:rPr>
              <a:t>WHO ARE LIFG’S?</a:t>
            </a:r>
            <a:endParaRPr lang="en-US" sz="2000" b="1" dirty="0">
              <a:solidFill>
                <a:schemeClr val="accent1"/>
              </a:solidFill>
              <a:latin typeface="Arial" pitchFamily="34" charset="0"/>
              <a:cs typeface="Arial" pitchFamily="34" charset="0"/>
            </a:endParaRPr>
          </a:p>
        </p:txBody>
      </p:sp>
      <p:sp>
        <p:nvSpPr>
          <p:cNvPr id="9" name="TextBox 8"/>
          <p:cNvSpPr txBox="1"/>
          <p:nvPr/>
        </p:nvSpPr>
        <p:spPr>
          <a:xfrm rot="2357886">
            <a:off x="3713772" y="4351477"/>
            <a:ext cx="5475953" cy="400110"/>
          </a:xfrm>
          <a:prstGeom prst="rect">
            <a:avLst/>
          </a:prstGeom>
          <a:noFill/>
        </p:spPr>
        <p:txBody>
          <a:bodyPr vert="horz" wrap="none" rtlCol="0">
            <a:spAutoFit/>
            <a:scene3d>
              <a:camera prst="orthographicFront">
                <a:rot lat="0" lon="0" rev="0"/>
              </a:camera>
              <a:lightRig rig="threePt" dir="t"/>
            </a:scene3d>
          </a:bodyPr>
          <a:lstStyle/>
          <a:p>
            <a:r>
              <a:rPr lang="en-US" sz="2000" b="1" dirty="0" smtClean="0">
                <a:solidFill>
                  <a:schemeClr val="accent1"/>
                </a:solidFill>
                <a:latin typeface="Arial" pitchFamily="34" charset="0"/>
                <a:cs typeface="Arial" pitchFamily="34" charset="0"/>
              </a:rPr>
              <a:t>THEORETICAL &amp; CONCEPTUAL CRITIQUE</a:t>
            </a:r>
            <a:endParaRPr lang="en-US" sz="2000" b="1" dirty="0">
              <a:solidFill>
                <a:schemeClr val="accent1"/>
              </a:solidFill>
              <a:latin typeface="Arial" pitchFamily="34" charset="0"/>
              <a:cs typeface="Arial" pitchFamily="34" charset="0"/>
            </a:endParaRPr>
          </a:p>
        </p:txBody>
      </p:sp>
      <p:sp>
        <p:nvSpPr>
          <p:cNvPr id="11" name="TextBox 10"/>
          <p:cNvSpPr txBox="1"/>
          <p:nvPr/>
        </p:nvSpPr>
        <p:spPr>
          <a:xfrm rot="2357886">
            <a:off x="3811209" y="3846044"/>
            <a:ext cx="2626365" cy="400110"/>
          </a:xfrm>
          <a:prstGeom prst="rect">
            <a:avLst/>
          </a:prstGeom>
          <a:noFill/>
        </p:spPr>
        <p:txBody>
          <a:bodyPr vert="horz" wrap="none" rtlCol="0">
            <a:spAutoFit/>
            <a:scene3d>
              <a:camera prst="orthographicFront">
                <a:rot lat="0" lon="0" rev="0"/>
              </a:camera>
              <a:lightRig rig="threePt" dir="t"/>
            </a:scene3d>
          </a:bodyPr>
          <a:lstStyle/>
          <a:p>
            <a:r>
              <a:rPr lang="en-US" sz="2000" b="1" dirty="0" smtClean="0">
                <a:solidFill>
                  <a:schemeClr val="accent1"/>
                </a:solidFill>
                <a:latin typeface="Arial" pitchFamily="34" charset="0"/>
                <a:cs typeface="Arial" pitchFamily="34" charset="0"/>
              </a:rPr>
              <a:t>A LAYERED MODEL</a:t>
            </a:r>
            <a:endParaRPr lang="en-US" sz="2000" b="1" dirty="0">
              <a:solidFill>
                <a:schemeClr val="accent1"/>
              </a:solidFill>
              <a:latin typeface="Arial" pitchFamily="34" charset="0"/>
              <a:cs typeface="Arial" pitchFamily="34" charset="0"/>
            </a:endParaRPr>
          </a:p>
        </p:txBody>
      </p:sp>
      <p:sp>
        <p:nvSpPr>
          <p:cNvPr id="13" name="TextBox 12"/>
          <p:cNvSpPr txBox="1"/>
          <p:nvPr/>
        </p:nvSpPr>
        <p:spPr>
          <a:xfrm rot="2357886">
            <a:off x="3252421" y="4917931"/>
            <a:ext cx="4801815" cy="400110"/>
          </a:xfrm>
          <a:prstGeom prst="rect">
            <a:avLst/>
          </a:prstGeom>
          <a:noFill/>
        </p:spPr>
        <p:txBody>
          <a:bodyPr vert="horz" wrap="none" rtlCol="0">
            <a:spAutoFit/>
            <a:scene3d>
              <a:camera prst="orthographicFront">
                <a:rot lat="0" lon="0" rev="0"/>
              </a:camera>
              <a:lightRig rig="threePt" dir="t"/>
            </a:scene3d>
          </a:bodyPr>
          <a:lstStyle/>
          <a:p>
            <a:r>
              <a:rPr lang="en-US" sz="2000" b="1" dirty="0" smtClean="0">
                <a:solidFill>
                  <a:schemeClr val="accent1"/>
                </a:solidFill>
                <a:latin typeface="Arial" pitchFamily="34" charset="0"/>
                <a:cs typeface="Arial" pitchFamily="34" charset="0"/>
              </a:rPr>
              <a:t>RECS FOR RESEARCH &amp; PRACTICE</a:t>
            </a:r>
            <a:endParaRPr lang="en-US" sz="2000" b="1" dirty="0">
              <a:solidFill>
                <a:schemeClr val="accent1"/>
              </a:solidFill>
              <a:latin typeface="Arial" pitchFamily="34" charset="0"/>
              <a:cs typeface="Arial" pitchFamily="34" charset="0"/>
            </a:endParaRPr>
          </a:p>
        </p:txBody>
      </p:sp>
      <p:sp>
        <p:nvSpPr>
          <p:cNvPr id="16" name="TextBox 15"/>
          <p:cNvSpPr txBox="1"/>
          <p:nvPr/>
        </p:nvSpPr>
        <p:spPr>
          <a:xfrm rot="2357886">
            <a:off x="3358078" y="4283054"/>
            <a:ext cx="1696298" cy="400110"/>
          </a:xfrm>
          <a:prstGeom prst="rect">
            <a:avLst/>
          </a:prstGeom>
          <a:noFill/>
        </p:spPr>
        <p:txBody>
          <a:bodyPr vert="horz" wrap="none" rtlCol="0">
            <a:spAutoFit/>
            <a:scene3d>
              <a:camera prst="orthographicFront">
                <a:rot lat="0" lon="0" rev="0"/>
              </a:camera>
              <a:lightRig rig="threePt" dir="t"/>
            </a:scene3d>
          </a:bodyPr>
          <a:lstStyle/>
          <a:p>
            <a:r>
              <a:rPr lang="en-US" sz="2000" b="1" dirty="0" smtClean="0">
                <a:solidFill>
                  <a:schemeClr val="accent1"/>
                </a:solidFill>
                <a:latin typeface="Arial" pitchFamily="34" charset="0"/>
                <a:cs typeface="Arial" pitchFamily="34" charset="0"/>
              </a:rPr>
              <a:t>QUESTIONS</a:t>
            </a:r>
            <a:endParaRPr lang="en-US" sz="2000" b="1" dirty="0">
              <a:solidFill>
                <a:schemeClr val="accent1"/>
              </a:solidFill>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400"/>
                                        <p:tgtEl>
                                          <p:spTgt spid="12"/>
                                        </p:tgtEl>
                                      </p:cBhvr>
                                    </p:animEffect>
                                  </p:childTnLst>
                                </p:cTn>
                              </p:par>
                              <p:par>
                                <p:cTn id="8" presetID="42" presetClass="path" presetSubtype="0" accel="50000" decel="50000" fill="hold" grpId="0" nodeType="withEffect">
                                  <p:stCondLst>
                                    <p:cond delay="0"/>
                                  </p:stCondLst>
                                  <p:childTnLst>
                                    <p:animMotion origin="layout" path="M 8.33333E-7 1.48148E-6 L -0.57083 -0.55371 " pathEditMode="relative" rAng="0" ptsTypes="AA">
                                      <p:cBhvr>
                                        <p:cTn id="9" dur="700" spd="-100000" fill="hold"/>
                                        <p:tgtEl>
                                          <p:spTgt spid="12"/>
                                        </p:tgtEl>
                                        <p:attrNameLst>
                                          <p:attrName>ppt_x</p:attrName>
                                          <p:attrName>ppt_y</p:attrName>
                                        </p:attrNameLst>
                                      </p:cBhvr>
                                      <p:rCtr x="-28500" y="-27700"/>
                                    </p:animMotion>
                                  </p:childTnLst>
                                </p:cTn>
                              </p:par>
                              <p:par>
                                <p:cTn id="10" presetID="10" presetClass="entr" presetSubtype="0" fill="hold" grpId="1" nodeType="withEffect">
                                  <p:stCondLst>
                                    <p:cond delay="1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50"/>
                                        <p:tgtEl>
                                          <p:spTgt spid="8"/>
                                        </p:tgtEl>
                                      </p:cBhvr>
                                    </p:animEffect>
                                  </p:childTnLst>
                                </p:cTn>
                              </p:par>
                              <p:par>
                                <p:cTn id="13" presetID="63" presetClass="path" presetSubtype="0" accel="50000" decel="50000" fill="hold" grpId="0" nodeType="withEffect">
                                  <p:stCondLst>
                                    <p:cond delay="100"/>
                                  </p:stCondLst>
                                  <p:childTnLst>
                                    <p:animMotion origin="layout" path="M 3.05556E-6 -1.85185E-6 L 0.49861 0.49445 " pathEditMode="relative" rAng="0" ptsTypes="AA">
                                      <p:cBhvr>
                                        <p:cTn id="14" dur="700" spd="-100000" fill="hold"/>
                                        <p:tgtEl>
                                          <p:spTgt spid="8"/>
                                        </p:tgtEl>
                                        <p:attrNameLst>
                                          <p:attrName>ppt_x</p:attrName>
                                          <p:attrName>ppt_y</p:attrName>
                                        </p:attrNameLst>
                                      </p:cBhvr>
                                      <p:rCtr x="24900" y="24700"/>
                                    </p:animMotion>
                                  </p:childTnLst>
                                </p:cTn>
                              </p:par>
                              <p:par>
                                <p:cTn id="15" presetID="10" presetClass="entr" presetSubtype="0" fill="hold" grpId="1" nodeType="withEffect">
                                  <p:stCondLst>
                                    <p:cond delay="2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childTnLst>
                                </p:cTn>
                              </p:par>
                              <p:par>
                                <p:cTn id="18" presetID="63" presetClass="path" presetSubtype="0" accel="50000" decel="50000" fill="hold" grpId="0" nodeType="withEffect">
                                  <p:stCondLst>
                                    <p:cond delay="200"/>
                                  </p:stCondLst>
                                  <p:childTnLst>
                                    <p:animMotion origin="layout" path="M 2.77778E-6 6.93642E-7 L 0.44114 0.43237 " pathEditMode="relative" rAng="0" ptsTypes="AA">
                                      <p:cBhvr>
                                        <p:cTn id="19" dur="700" spd="-100000" fill="hold"/>
                                        <p:tgtEl>
                                          <p:spTgt spid="9"/>
                                        </p:tgtEl>
                                        <p:attrNameLst>
                                          <p:attrName>ppt_x</p:attrName>
                                          <p:attrName>ppt_y</p:attrName>
                                        </p:attrNameLst>
                                      </p:cBhvr>
                                      <p:rCtr x="220" y="216"/>
                                    </p:animMotion>
                                  </p:childTnLst>
                                </p:cTn>
                              </p:par>
                              <p:par>
                                <p:cTn id="20" presetID="10" presetClass="entr" presetSubtype="0" fill="hold" grpId="0" nodeType="withEffect">
                                  <p:stCondLst>
                                    <p:cond delay="3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50"/>
                                        <p:tgtEl>
                                          <p:spTgt spid="11"/>
                                        </p:tgtEl>
                                      </p:cBhvr>
                                    </p:animEffect>
                                  </p:childTnLst>
                                </p:cTn>
                              </p:par>
                              <p:par>
                                <p:cTn id="23" presetID="63" presetClass="path" presetSubtype="0" accel="50000" decel="50000" fill="hold" grpId="1" nodeType="withEffect">
                                  <p:stCondLst>
                                    <p:cond delay="300"/>
                                  </p:stCondLst>
                                  <p:childTnLst>
                                    <p:animMotion origin="layout" path="M -1.94444E-6 -1.6763E-6 L 0.5309 0.52439 " pathEditMode="relative" rAng="0" ptsTypes="AA">
                                      <p:cBhvr>
                                        <p:cTn id="24" dur="700" spd="-100000" fill="hold"/>
                                        <p:tgtEl>
                                          <p:spTgt spid="11"/>
                                        </p:tgtEl>
                                        <p:attrNameLst>
                                          <p:attrName>ppt_x</p:attrName>
                                          <p:attrName>ppt_y</p:attrName>
                                        </p:attrNameLst>
                                      </p:cBhvr>
                                      <p:rCtr x="26500" y="26200"/>
                                    </p:animMotion>
                                  </p:childTnLst>
                                </p:cTn>
                              </p:par>
                              <p:par>
                                <p:cTn id="25" presetID="10" presetClass="entr" presetSubtype="0" fill="hold" grpId="0" nodeType="withEffect">
                                  <p:stCondLst>
                                    <p:cond delay="4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50"/>
                                        <p:tgtEl>
                                          <p:spTgt spid="13"/>
                                        </p:tgtEl>
                                      </p:cBhvr>
                                    </p:animEffect>
                                  </p:childTnLst>
                                </p:cTn>
                              </p:par>
                              <p:par>
                                <p:cTn id="28" presetID="63" presetClass="path" presetSubtype="0" accel="50000" decel="50000" fill="hold" grpId="1" nodeType="withEffect">
                                  <p:stCondLst>
                                    <p:cond delay="400"/>
                                  </p:stCondLst>
                                  <p:childTnLst>
                                    <p:animMotion origin="layout" path="M 2.5E-6 -3.06358E-6 L 0.51996 0.52 " pathEditMode="relative" rAng="0" ptsTypes="AA">
                                      <p:cBhvr>
                                        <p:cTn id="29" dur="700" spd="-100000" fill="hold"/>
                                        <p:tgtEl>
                                          <p:spTgt spid="13"/>
                                        </p:tgtEl>
                                        <p:attrNameLst>
                                          <p:attrName>ppt_x</p:attrName>
                                          <p:attrName>ppt_y</p:attrName>
                                        </p:attrNameLst>
                                      </p:cBhvr>
                                      <p:rCtr x="26000" y="26000"/>
                                    </p:animMotion>
                                  </p:childTnLst>
                                </p:cTn>
                              </p:par>
                              <p:par>
                                <p:cTn id="30" presetID="10" presetClass="entr" presetSubtype="0" fill="hold" nodeType="withEffect">
                                  <p:stCondLst>
                                    <p:cond delay="7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700"/>
                                        <p:tgtEl>
                                          <p:spTgt spid="16"/>
                                        </p:tgtEl>
                                      </p:cBhvr>
                                    </p:animEffect>
                                  </p:childTnLst>
                                </p:cTn>
                              </p:par>
                              <p:par>
                                <p:cTn id="33" presetID="63" presetClass="path" presetSubtype="0" accel="50000" decel="50000" fill="hold" nodeType="withEffect">
                                  <p:stCondLst>
                                    <p:cond delay="700"/>
                                  </p:stCondLst>
                                  <p:childTnLst>
                                    <p:animMotion origin="layout" path="M 1.11111E-6 5.78035E-7 L 0.59236 0.59884 " pathEditMode="relative" rAng="0" ptsTypes="AA">
                                      <p:cBhvr>
                                        <p:cTn id="34" dur="700" spd="-100000" fill="hold"/>
                                        <p:tgtEl>
                                          <p:spTgt spid="16"/>
                                        </p:tgtEl>
                                        <p:attrNameLst>
                                          <p:attrName>ppt_x</p:attrName>
                                          <p:attrName>ppt_y</p:attrName>
                                        </p:attrNameLst>
                                      </p:cBhvr>
                                      <p:rCtr x="296" y="2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8" grpId="0"/>
      <p:bldP spid="8" grpId="1"/>
      <p:bldP spid="9" grpId="0"/>
      <p:bldP spid="9" grpId="1"/>
      <p:bldP spid="11" grpId="0"/>
      <p:bldP spid="11" grpId="1"/>
      <p:bldP spid="13" grpId="0"/>
      <p:bldP spid="1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60168" y="2399121"/>
            <a:ext cx="2210862"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b="1" kern="0" dirty="0" smtClean="0">
                <a:solidFill>
                  <a:srgbClr val="FFFFFF"/>
                </a:solidFill>
                <a:effectLst>
                  <a:outerShdw blurRad="76200" dist="76200" dir="6600000" algn="t" rotWithShape="0">
                    <a:prstClr val="black">
                      <a:alpha val="35000"/>
                    </a:prstClr>
                  </a:outerShdw>
                </a:effectLst>
                <a:latin typeface="Arial" pitchFamily="34" charset="0"/>
                <a:cs typeface="Arial" pitchFamily="34" charset="0"/>
              </a:rPr>
              <a:t>Who are</a:t>
            </a:r>
            <a:endParaRPr kumimoji="0" lang="en-US" sz="4000" b="1" i="0" u="none" strike="noStrike" kern="0" cap="none" spc="0" normalizeH="0" baseline="0" noProof="0" dirty="0" smtClean="0">
              <a:ln>
                <a:noFill/>
              </a:ln>
              <a:solidFill>
                <a:srgbClr val="FFFFFF"/>
              </a:solidFill>
              <a:effectLst>
                <a:outerShdw blurRad="76200" dist="76200" dir="6600000" algn="t" rotWithShape="0">
                  <a:prstClr val="black">
                    <a:alpha val="35000"/>
                  </a:prstClr>
                </a:outerShdw>
              </a:effectLst>
              <a:uLnTx/>
              <a:uFillTx/>
              <a:latin typeface="Arial" pitchFamily="34" charset="0"/>
              <a:cs typeface="Arial" pitchFamily="34" charset="0"/>
            </a:endParaRPr>
          </a:p>
        </p:txBody>
      </p:sp>
      <p:sp>
        <p:nvSpPr>
          <p:cNvPr id="4" name="TextBox 3"/>
          <p:cNvSpPr txBox="1"/>
          <p:nvPr/>
        </p:nvSpPr>
        <p:spPr>
          <a:xfrm>
            <a:off x="3968067" y="2815781"/>
            <a:ext cx="3048656"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6000" b="1" kern="0" dirty="0" smtClean="0">
                <a:solidFill>
                  <a:srgbClr val="08CFED">
                    <a:lumMod val="60000"/>
                    <a:lumOff val="40000"/>
                    <a:alpha val="88000"/>
                  </a:srgbClr>
                </a:solidFill>
                <a:latin typeface="Arial" pitchFamily="34" charset="0"/>
                <a:cs typeface="Arial" pitchFamily="34" charset="0"/>
              </a:rPr>
              <a:t>LIFG’s? </a:t>
            </a:r>
            <a:endParaRPr kumimoji="0" lang="en-US" sz="6000" b="1" i="0" u="none" strike="noStrike" kern="0" cap="none" spc="0" normalizeH="0" baseline="0" noProof="0" dirty="0" smtClean="0">
              <a:ln>
                <a:noFill/>
              </a:ln>
              <a:solidFill>
                <a:srgbClr val="08CFED">
                  <a:lumMod val="60000"/>
                  <a:lumOff val="40000"/>
                  <a:alpha val="88000"/>
                </a:srgbClr>
              </a:solidFill>
              <a:effectLst/>
              <a:uLnTx/>
              <a:uFillTx/>
              <a:latin typeface="Arial" pitchFamily="34" charset="0"/>
              <a:cs typeface="Arial" pitchFamily="34" charset="0"/>
            </a:endParaRPr>
          </a:p>
        </p:txBody>
      </p:sp>
      <p:sp>
        <p:nvSpPr>
          <p:cNvPr id="15" name="Oval 14"/>
          <p:cNvSpPr/>
          <p:nvPr/>
        </p:nvSpPr>
        <p:spPr>
          <a:xfrm>
            <a:off x="1401110" y="3866649"/>
            <a:ext cx="2069702" cy="241662"/>
          </a:xfrm>
          <a:prstGeom prst="ellipse">
            <a:avLst/>
          </a:prstGeom>
          <a:gradFill flip="none" rotWithShape="1">
            <a:gsLst>
              <a:gs pos="0">
                <a:sysClr val="windowText" lastClr="000000">
                  <a:lumMod val="90000"/>
                  <a:alpha val="62000"/>
                </a:sysClr>
              </a:gs>
              <a:gs pos="100000">
                <a:srgbClr val="08CFEE">
                  <a:tint val="23500"/>
                  <a:satMod val="160000"/>
                  <a:alpha val="0"/>
                </a:srgb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Oval 10"/>
          <p:cNvSpPr/>
          <p:nvPr/>
        </p:nvSpPr>
        <p:spPr>
          <a:xfrm>
            <a:off x="1468642" y="2142481"/>
            <a:ext cx="1838340" cy="1838340"/>
          </a:xfrm>
          <a:prstGeom prst="ellipse">
            <a:avLst/>
          </a:prstGeom>
          <a:solidFill>
            <a:sysClr val="windowText" lastClr="000000"/>
          </a:solidFill>
          <a:ln w="25400" cap="flat" cmpd="sng" algn="ctr">
            <a:noFill/>
            <a:prstDash val="solid"/>
          </a:ln>
          <a:effectLst>
            <a:softEdge rad="685800"/>
          </a:effectLst>
          <a:scene3d>
            <a:camera prst="orthographicFront"/>
            <a:lightRig rig="threePt" dir="t"/>
          </a:scene3d>
          <a:sp3d extrusionH="19050" prstMaterial="plastic">
            <a:bevelT w="95250" h="95250"/>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a:ln>
                <a:noFill/>
              </a:ln>
              <a:solidFill>
                <a:sysClr val="window" lastClr="FFFFFF"/>
              </a:solidFill>
              <a:effectLst/>
              <a:uLnTx/>
              <a:uFillTx/>
              <a:latin typeface="Arial Black" pitchFamily="34" charset="0"/>
              <a:ea typeface="+mn-ea"/>
              <a:cs typeface="+mn-cs"/>
            </a:endParaRPr>
          </a:p>
        </p:txBody>
      </p:sp>
      <p:grpSp>
        <p:nvGrpSpPr>
          <p:cNvPr id="20" name="Group 4"/>
          <p:cNvGrpSpPr>
            <a:grpSpLocks/>
          </p:cNvGrpSpPr>
          <p:nvPr/>
        </p:nvGrpSpPr>
        <p:grpSpPr bwMode="auto">
          <a:xfrm>
            <a:off x="1506538" y="2159000"/>
            <a:ext cx="1755775" cy="1754188"/>
            <a:chOff x="1265381" y="2235198"/>
            <a:chExt cx="1754909" cy="1754909"/>
          </a:xfrm>
        </p:grpSpPr>
        <p:sp>
          <p:nvSpPr>
            <p:cNvPr id="21" name="Oval 20"/>
            <p:cNvSpPr/>
            <p:nvPr/>
          </p:nvSpPr>
          <p:spPr>
            <a:xfrm>
              <a:off x="1265381" y="2235198"/>
              <a:ext cx="1754909" cy="175490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20"/>
            <p:cNvSpPr txBox="1">
              <a:spLocks noChangeArrowheads="1"/>
            </p:cNvSpPr>
            <p:nvPr/>
          </p:nvSpPr>
          <p:spPr bwMode="auto">
            <a:xfrm>
              <a:off x="1755046" y="2399144"/>
              <a:ext cx="804763" cy="1431749"/>
            </a:xfrm>
            <a:prstGeom prst="rect">
              <a:avLst/>
            </a:prstGeom>
          </p:spPr>
          <p:txBody>
            <a:bodyPr wrap="none">
              <a:spAutoFit/>
            </a:bodyPr>
            <a:lstStyle/>
            <a:p>
              <a:pPr algn="ctr"/>
              <a:r>
                <a:rPr lang="en-US" sz="8700" b="1" dirty="0">
                  <a:solidFill>
                    <a:schemeClr val="accent1"/>
                  </a:solidFill>
                  <a:latin typeface="Arial" pitchFamily="34" charset="0"/>
                  <a:cs typeface="Arial" pitchFamily="34" charset="0"/>
                </a:rPr>
                <a:t>1</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24588"/>
            <a:ext cx="8159096" cy="646331"/>
          </a:xfrm>
          <a:prstGeom prst="rect">
            <a:avLst/>
          </a:prstGeom>
          <a:noFill/>
        </p:spPr>
        <p:txBody>
          <a:bodyPr wrap="square" rtlCol="0">
            <a:spAutoFit/>
          </a:bodyPr>
          <a:lstStyle/>
          <a:p>
            <a:pPr algn="ctr"/>
            <a:r>
              <a:rPr lang="en-US" sz="3600" dirty="0" smtClean="0">
                <a:solidFill>
                  <a:schemeClr val="accent1">
                    <a:lumMod val="60000"/>
                    <a:lumOff val="40000"/>
                  </a:schemeClr>
                </a:solidFill>
              </a:rPr>
              <a:t>         Low-Income, First-Generation</a:t>
            </a:r>
            <a:endParaRPr lang="en-US" sz="3600" dirty="0">
              <a:solidFill>
                <a:schemeClr val="accent1">
                  <a:lumMod val="60000"/>
                  <a:lumOff val="40000"/>
                </a:schemeClr>
              </a:solidFill>
            </a:endParaRPr>
          </a:p>
        </p:txBody>
      </p:sp>
      <p:sp>
        <p:nvSpPr>
          <p:cNvPr id="3" name="Rectangle 2"/>
          <p:cNvSpPr/>
          <p:nvPr/>
        </p:nvSpPr>
        <p:spPr>
          <a:xfrm>
            <a:off x="7324568" y="32084"/>
            <a:ext cx="1345816" cy="923330"/>
          </a:xfrm>
          <a:prstGeom prst="rect">
            <a:avLst/>
          </a:prstGeom>
        </p:spPr>
        <p:txBody>
          <a:bodyPr wrap="none">
            <a:spAutoFit/>
          </a:bodyPr>
          <a:lstStyle/>
          <a:p>
            <a:r>
              <a:rPr lang="en-US" sz="5400" dirty="0" smtClean="0">
                <a:solidFill>
                  <a:schemeClr val="accent1">
                    <a:lumMod val="60000"/>
                    <a:lumOff val="40000"/>
                  </a:schemeClr>
                </a:solidFill>
              </a:rPr>
              <a:t>BTN</a:t>
            </a:r>
            <a:endParaRPr lang="en-US" sz="5400" dirty="0">
              <a:solidFill>
                <a:schemeClr val="accent1">
                  <a:lumMod val="60000"/>
                  <a:lumOff val="40000"/>
                </a:schemeClr>
              </a:solidFill>
            </a:endParaRPr>
          </a:p>
        </p:txBody>
      </p:sp>
      <p:sp>
        <p:nvSpPr>
          <p:cNvPr id="4" name="TextBox 3"/>
          <p:cNvSpPr txBox="1"/>
          <p:nvPr/>
        </p:nvSpPr>
        <p:spPr>
          <a:xfrm>
            <a:off x="192505" y="955414"/>
            <a:ext cx="8758990" cy="5262979"/>
          </a:xfrm>
          <a:prstGeom prst="rect">
            <a:avLst/>
          </a:prstGeom>
          <a:noFill/>
        </p:spPr>
        <p:txBody>
          <a:bodyPr wrap="square" rtlCol="0">
            <a:spAutoFit/>
          </a:bodyPr>
          <a:lstStyle/>
          <a:p>
            <a:r>
              <a:rPr lang="en-US" sz="2400" dirty="0" smtClean="0">
                <a:solidFill>
                  <a:schemeClr val="bg1"/>
                </a:solidFill>
              </a:rPr>
              <a:t>Pell Institute (2008)</a:t>
            </a:r>
          </a:p>
          <a:p>
            <a:pPr marL="914400" lvl="1" indent="-457200">
              <a:buFont typeface="Arial" pitchFamily="34" charset="0"/>
              <a:buChar char="•"/>
            </a:pPr>
            <a:r>
              <a:rPr lang="en-US" sz="2400" dirty="0" smtClean="0">
                <a:solidFill>
                  <a:schemeClr val="bg1"/>
                </a:solidFill>
              </a:rPr>
              <a:t>24% (4.5 million) of the American college student population</a:t>
            </a:r>
          </a:p>
          <a:p>
            <a:pPr marL="914400" lvl="1" indent="-457200">
              <a:buFont typeface="Arial" pitchFamily="34" charset="0"/>
              <a:buChar char="•"/>
            </a:pPr>
            <a:r>
              <a:rPr lang="en-US" sz="2400" dirty="0" smtClean="0">
                <a:solidFill>
                  <a:schemeClr val="bg1"/>
                </a:solidFill>
              </a:rPr>
              <a:t>18% &amp; 19% of the Private and Public 4yr. institutions</a:t>
            </a:r>
          </a:p>
          <a:p>
            <a:pPr marL="914400" lvl="1" indent="-457200">
              <a:buFont typeface="Arial" pitchFamily="34" charset="0"/>
              <a:buChar char="•"/>
            </a:pPr>
            <a:r>
              <a:rPr lang="en-US" sz="2400" dirty="0" smtClean="0">
                <a:solidFill>
                  <a:schemeClr val="bg1"/>
                </a:solidFill>
              </a:rPr>
              <a:t>Racial and Ethnic Minority Backgrounds</a:t>
            </a:r>
          </a:p>
          <a:p>
            <a:pPr marL="914400" lvl="1" indent="-457200">
              <a:buFont typeface="Arial" pitchFamily="34" charset="0"/>
              <a:buChar char="•"/>
            </a:pPr>
            <a:r>
              <a:rPr lang="en-US" sz="2400" dirty="0" smtClean="0">
                <a:solidFill>
                  <a:schemeClr val="bg1"/>
                </a:solidFill>
              </a:rPr>
              <a:t>Less likely to receive familial financial support</a:t>
            </a:r>
          </a:p>
          <a:p>
            <a:pPr marL="914400" lvl="1" indent="-457200">
              <a:buFont typeface="Arial" pitchFamily="34" charset="0"/>
              <a:buChar char="•"/>
            </a:pPr>
            <a:r>
              <a:rPr lang="en-US" sz="2400" dirty="0" smtClean="0">
                <a:solidFill>
                  <a:schemeClr val="bg1"/>
                </a:solidFill>
              </a:rPr>
              <a:t>Older &amp; more likely to have outside obligations</a:t>
            </a:r>
          </a:p>
          <a:p>
            <a:pPr marL="457200" indent="-457200"/>
            <a:endParaRPr lang="en-US" sz="2400" dirty="0" smtClean="0">
              <a:solidFill>
                <a:schemeClr val="bg1"/>
              </a:solidFill>
            </a:endParaRPr>
          </a:p>
          <a:p>
            <a:pPr marL="457200" indent="-457200"/>
            <a:r>
              <a:rPr lang="en-US" sz="2400" dirty="0" smtClean="0">
                <a:solidFill>
                  <a:schemeClr val="bg1"/>
                </a:solidFill>
              </a:rPr>
              <a:t>Common Barriers (NCES, BPS:96-01)</a:t>
            </a:r>
          </a:p>
          <a:p>
            <a:pPr marL="914400" lvl="1" indent="-457200">
              <a:buFont typeface="Arial"/>
              <a:buChar char="•"/>
            </a:pPr>
            <a:r>
              <a:rPr lang="en-US" sz="2400" dirty="0" smtClean="0">
                <a:solidFill>
                  <a:schemeClr val="bg1"/>
                </a:solidFill>
              </a:rPr>
              <a:t>4 times more likely to exit college in their first year</a:t>
            </a:r>
          </a:p>
          <a:p>
            <a:pPr marL="914400" lvl="1" indent="-457200">
              <a:buFont typeface="Arial"/>
              <a:buChar char="•"/>
            </a:pPr>
            <a:r>
              <a:rPr lang="en-US" sz="2400" dirty="0" smtClean="0">
                <a:solidFill>
                  <a:schemeClr val="bg1"/>
                </a:solidFill>
              </a:rPr>
              <a:t>Only 11% complete a bachelors or higher within 6 years</a:t>
            </a:r>
          </a:p>
          <a:p>
            <a:pPr marL="914400" lvl="1" indent="-457200">
              <a:buFont typeface="Arial"/>
              <a:buChar char="•"/>
            </a:pPr>
            <a:r>
              <a:rPr lang="en-US" sz="2400" dirty="0" smtClean="0">
                <a:solidFill>
                  <a:schemeClr val="bg1"/>
                </a:solidFill>
              </a:rPr>
              <a:t>Disproportional low  </a:t>
            </a:r>
            <a:r>
              <a:rPr lang="en-US" sz="2400" dirty="0">
                <a:solidFill>
                  <a:schemeClr val="bg1"/>
                </a:solidFill>
              </a:rPr>
              <a:t>a</a:t>
            </a:r>
            <a:r>
              <a:rPr lang="en-US" sz="2400" dirty="0" smtClean="0">
                <a:solidFill>
                  <a:schemeClr val="bg1"/>
                </a:solidFill>
              </a:rPr>
              <a:t>cademic preparation (</a:t>
            </a:r>
            <a:r>
              <a:rPr lang="en-US" sz="2400" dirty="0">
                <a:solidFill>
                  <a:schemeClr val="bg1"/>
                </a:solidFill>
              </a:rPr>
              <a:t>Forsyth &amp; Furlong, 2003; Horn, 1997; </a:t>
            </a:r>
            <a:r>
              <a:rPr lang="en-US" sz="2400" dirty="0" err="1">
                <a:solidFill>
                  <a:schemeClr val="bg1"/>
                </a:solidFill>
              </a:rPr>
              <a:t>Perna</a:t>
            </a:r>
            <a:r>
              <a:rPr lang="en-US" sz="2400" dirty="0">
                <a:solidFill>
                  <a:schemeClr val="bg1"/>
                </a:solidFill>
              </a:rPr>
              <a:t>, </a:t>
            </a:r>
            <a:r>
              <a:rPr lang="en-US" sz="2400" dirty="0" smtClean="0">
                <a:solidFill>
                  <a:schemeClr val="bg1"/>
                </a:solidFill>
              </a:rPr>
              <a:t>2002)</a:t>
            </a:r>
          </a:p>
          <a:p>
            <a:pPr marL="914400" lvl="1" indent="-457200">
              <a:buFont typeface="Arial"/>
              <a:buChar char="•"/>
            </a:pPr>
            <a:r>
              <a:rPr lang="en-US" sz="2400" dirty="0" smtClean="0">
                <a:solidFill>
                  <a:schemeClr val="bg1"/>
                </a:solidFill>
              </a:rPr>
              <a:t>Limited cultural and academic capital (Haycock, 2006; </a:t>
            </a:r>
            <a:r>
              <a:rPr lang="en-US" sz="2400" dirty="0" err="1" smtClean="0">
                <a:solidFill>
                  <a:schemeClr val="bg1"/>
                </a:solidFill>
              </a:rPr>
              <a:t>Pascarella</a:t>
            </a:r>
            <a:r>
              <a:rPr lang="en-US" sz="2400" dirty="0" smtClean="0">
                <a:solidFill>
                  <a:schemeClr val="bg1"/>
                </a:solidFill>
              </a:rPr>
              <a:t> &amp; </a:t>
            </a:r>
            <a:r>
              <a:rPr lang="en-US" sz="2400" dirty="0" err="1" smtClean="0">
                <a:solidFill>
                  <a:schemeClr val="bg1"/>
                </a:solidFill>
              </a:rPr>
              <a:t>Terenzini</a:t>
            </a:r>
            <a:r>
              <a:rPr lang="en-US" sz="2400" dirty="0" smtClean="0">
                <a:solidFill>
                  <a:schemeClr val="bg1"/>
                </a:solidFill>
              </a:rPr>
              <a:t>, 2005; </a:t>
            </a:r>
            <a:r>
              <a:rPr lang="en-US" sz="2400" dirty="0" err="1" smtClean="0">
                <a:solidFill>
                  <a:schemeClr val="bg1"/>
                </a:solidFill>
              </a:rPr>
              <a:t>Wapole</a:t>
            </a:r>
            <a:r>
              <a:rPr lang="en-US" sz="2400" dirty="0" smtClean="0">
                <a:solidFill>
                  <a:schemeClr val="bg1"/>
                </a:solidFill>
              </a:rPr>
              <a:t>, 2003)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fade">
                                      <p:cBhvr>
                                        <p:cTn id="27" dur="500"/>
                                        <p:tgtEl>
                                          <p:spTgt spid="4">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8" end="8"/>
                                            </p:txEl>
                                          </p:spTgt>
                                        </p:tgtEl>
                                        <p:attrNameLst>
                                          <p:attrName>style.visibility</p:attrName>
                                        </p:attrNameLst>
                                      </p:cBhvr>
                                      <p:to>
                                        <p:strVal val="visible"/>
                                      </p:to>
                                    </p:set>
                                    <p:animEffect transition="in" filter="fade">
                                      <p:cBhvr>
                                        <p:cTn id="30" dur="500"/>
                                        <p:tgtEl>
                                          <p:spTgt spid="4">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animEffect transition="in" filter="fade">
                                      <p:cBhvr>
                                        <p:cTn id="33" dur="500"/>
                                        <p:tgtEl>
                                          <p:spTgt spid="4">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4">
                                            <p:txEl>
                                              <p:pRg st="10" end="10"/>
                                            </p:txEl>
                                          </p:spTgt>
                                        </p:tgtEl>
                                        <p:attrNameLst>
                                          <p:attrName>style.visibility</p:attrName>
                                        </p:attrNameLst>
                                      </p:cBhvr>
                                      <p:to>
                                        <p:strVal val="visible"/>
                                      </p:to>
                                    </p:set>
                                    <p:animEffect transition="in" filter="fade">
                                      <p:cBhvr>
                                        <p:cTn id="36" dur="500"/>
                                        <p:tgtEl>
                                          <p:spTgt spid="4">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4">
                                            <p:txEl>
                                              <p:pRg st="11" end="11"/>
                                            </p:txEl>
                                          </p:spTgt>
                                        </p:tgtEl>
                                        <p:attrNameLst>
                                          <p:attrName>style.visibility</p:attrName>
                                        </p:attrNameLst>
                                      </p:cBhvr>
                                      <p:to>
                                        <p:strVal val="visible"/>
                                      </p:to>
                                    </p:set>
                                    <p:animEffect transition="in" filter="fade">
                                      <p:cBhvr>
                                        <p:cTn id="39"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24588"/>
            <a:ext cx="8159096" cy="646331"/>
          </a:xfrm>
          <a:prstGeom prst="rect">
            <a:avLst/>
          </a:prstGeom>
          <a:noFill/>
        </p:spPr>
        <p:txBody>
          <a:bodyPr wrap="square" rtlCol="0">
            <a:spAutoFit/>
          </a:bodyPr>
          <a:lstStyle/>
          <a:p>
            <a:pPr algn="ctr"/>
            <a:r>
              <a:rPr lang="en-US" sz="3600" dirty="0" smtClean="0">
                <a:solidFill>
                  <a:schemeClr val="accent1">
                    <a:lumMod val="60000"/>
                    <a:lumOff val="40000"/>
                  </a:schemeClr>
                </a:solidFill>
              </a:rPr>
              <a:t>         Low-Income, First-Generation</a:t>
            </a:r>
            <a:endParaRPr lang="en-US" sz="3600" dirty="0">
              <a:solidFill>
                <a:schemeClr val="accent1">
                  <a:lumMod val="60000"/>
                  <a:lumOff val="40000"/>
                </a:schemeClr>
              </a:solidFill>
            </a:endParaRPr>
          </a:p>
        </p:txBody>
      </p:sp>
      <p:sp>
        <p:nvSpPr>
          <p:cNvPr id="3" name="Rectangle 2"/>
          <p:cNvSpPr/>
          <p:nvPr/>
        </p:nvSpPr>
        <p:spPr>
          <a:xfrm>
            <a:off x="7324568" y="32084"/>
            <a:ext cx="1345816" cy="923330"/>
          </a:xfrm>
          <a:prstGeom prst="rect">
            <a:avLst/>
          </a:prstGeom>
        </p:spPr>
        <p:txBody>
          <a:bodyPr wrap="none">
            <a:spAutoFit/>
          </a:bodyPr>
          <a:lstStyle/>
          <a:p>
            <a:r>
              <a:rPr lang="en-US" sz="5400" dirty="0" smtClean="0">
                <a:solidFill>
                  <a:schemeClr val="accent1">
                    <a:lumMod val="60000"/>
                    <a:lumOff val="40000"/>
                  </a:schemeClr>
                </a:solidFill>
              </a:rPr>
              <a:t>BTN</a:t>
            </a:r>
            <a:endParaRPr lang="en-US" sz="5400" dirty="0">
              <a:solidFill>
                <a:schemeClr val="accent1">
                  <a:lumMod val="60000"/>
                  <a:lumOff val="40000"/>
                </a:schemeClr>
              </a:solidFill>
            </a:endParaRPr>
          </a:p>
        </p:txBody>
      </p:sp>
      <p:sp>
        <p:nvSpPr>
          <p:cNvPr id="4" name="TextBox 3"/>
          <p:cNvSpPr txBox="1"/>
          <p:nvPr/>
        </p:nvSpPr>
        <p:spPr>
          <a:xfrm>
            <a:off x="192505" y="955414"/>
            <a:ext cx="8758990" cy="4893647"/>
          </a:xfrm>
          <a:prstGeom prst="rect">
            <a:avLst/>
          </a:prstGeom>
          <a:noFill/>
        </p:spPr>
        <p:txBody>
          <a:bodyPr wrap="square" rtlCol="0">
            <a:spAutoFit/>
          </a:bodyPr>
          <a:lstStyle/>
          <a:p>
            <a:r>
              <a:rPr lang="en-US" sz="2400" dirty="0" smtClean="0">
                <a:solidFill>
                  <a:schemeClr val="bg1"/>
                </a:solidFill>
              </a:rPr>
              <a:t>In 2008, the Pell Institute releases </a:t>
            </a:r>
            <a:r>
              <a:rPr lang="en-US" sz="2400" i="1" dirty="0" smtClean="0">
                <a:solidFill>
                  <a:schemeClr val="bg1"/>
                </a:solidFill>
              </a:rPr>
              <a:t>Moving </a:t>
            </a:r>
            <a:r>
              <a:rPr lang="en-US" sz="2400" i="1" dirty="0">
                <a:solidFill>
                  <a:schemeClr val="bg1"/>
                </a:solidFill>
              </a:rPr>
              <a:t>b</a:t>
            </a:r>
            <a:r>
              <a:rPr lang="en-US" sz="2400" i="1" dirty="0" smtClean="0">
                <a:solidFill>
                  <a:schemeClr val="bg1"/>
                </a:solidFill>
              </a:rPr>
              <a:t>eyond access: College Success for low-income, first-generation students.  </a:t>
            </a:r>
            <a:r>
              <a:rPr lang="en-US" sz="2400" dirty="0" smtClean="0">
                <a:solidFill>
                  <a:schemeClr val="bg1"/>
                </a:solidFill>
              </a:rPr>
              <a:t> </a:t>
            </a:r>
          </a:p>
          <a:p>
            <a:endParaRPr lang="en-US" sz="2400" i="1" dirty="0" smtClean="0">
              <a:solidFill>
                <a:schemeClr val="bg1"/>
              </a:solidFill>
            </a:endParaRPr>
          </a:p>
          <a:p>
            <a:r>
              <a:rPr lang="en-US" sz="2400" dirty="0" smtClean="0">
                <a:solidFill>
                  <a:srgbClr val="87F1FF"/>
                </a:solidFill>
              </a:rPr>
              <a:t>Finding: </a:t>
            </a:r>
            <a:r>
              <a:rPr lang="en-US" sz="2400" dirty="0" smtClean="0">
                <a:solidFill>
                  <a:srgbClr val="FFFFFF"/>
                </a:solidFill>
              </a:rPr>
              <a:t>After </a:t>
            </a:r>
            <a:r>
              <a:rPr lang="en-US" sz="2400" dirty="0">
                <a:solidFill>
                  <a:srgbClr val="FFFFFF"/>
                </a:solidFill>
              </a:rPr>
              <a:t>taking low-income, first-generation student’s background characteristics, enrollment patterns, and academic preparation into account, this population is still at a disproportional risk of academic </a:t>
            </a:r>
            <a:r>
              <a:rPr lang="en-US" sz="2400" dirty="0" smtClean="0">
                <a:solidFill>
                  <a:srgbClr val="FFFFFF"/>
                </a:solidFill>
              </a:rPr>
              <a:t>failure.  </a:t>
            </a:r>
          </a:p>
          <a:p>
            <a:endParaRPr lang="en-US" sz="2400" dirty="0">
              <a:solidFill>
                <a:srgbClr val="FFFFFF"/>
              </a:solidFill>
            </a:endParaRPr>
          </a:p>
          <a:p>
            <a:r>
              <a:rPr lang="en-US" sz="2400" dirty="0" smtClean="0">
                <a:solidFill>
                  <a:srgbClr val="87F1FF"/>
                </a:solidFill>
              </a:rPr>
              <a:t>Conclusion:  </a:t>
            </a:r>
            <a:r>
              <a:rPr lang="en-US" sz="2400" dirty="0" smtClean="0">
                <a:solidFill>
                  <a:srgbClr val="FFFFFF"/>
                </a:solidFill>
              </a:rPr>
              <a:t>This “</a:t>
            </a:r>
            <a:r>
              <a:rPr lang="en-US" sz="2400" dirty="0">
                <a:solidFill>
                  <a:srgbClr val="FFFFFF"/>
                </a:solidFill>
              </a:rPr>
              <a:t>suggests that the lower performance and persistence rates of low-income, first-generation students are as likely the result of the experiences they have </a:t>
            </a:r>
            <a:r>
              <a:rPr lang="en-US" sz="2400" i="1" dirty="0">
                <a:solidFill>
                  <a:srgbClr val="FFFFFF"/>
                </a:solidFill>
              </a:rPr>
              <a:t>during </a:t>
            </a:r>
            <a:r>
              <a:rPr lang="en-US" sz="2400" dirty="0">
                <a:solidFill>
                  <a:srgbClr val="FFFFFF"/>
                </a:solidFill>
              </a:rPr>
              <a:t>college as it is attributable to the experiences they have </a:t>
            </a:r>
            <a:r>
              <a:rPr lang="en-US" sz="2400" i="1" dirty="0">
                <a:solidFill>
                  <a:srgbClr val="FFFFFF"/>
                </a:solidFill>
              </a:rPr>
              <a:t>before</a:t>
            </a:r>
            <a:r>
              <a:rPr lang="en-US" sz="2400" dirty="0">
                <a:solidFill>
                  <a:srgbClr val="FFFFFF"/>
                </a:solidFill>
              </a:rPr>
              <a:t> they enroll [sic]” </a:t>
            </a:r>
            <a:r>
              <a:rPr lang="en-US" sz="2400" dirty="0" smtClean="0">
                <a:solidFill>
                  <a:srgbClr val="FFFFFF"/>
                </a:solidFill>
              </a:rPr>
              <a:t>(Engle &amp; Tinto, 2008, p</a:t>
            </a:r>
            <a:r>
              <a:rPr lang="en-US" sz="2400" dirty="0">
                <a:solidFill>
                  <a:srgbClr val="FFFFFF"/>
                </a:solidFill>
              </a:rPr>
              <a:t>. 20). </a:t>
            </a:r>
            <a:endParaRPr lang="en-US" sz="2400" dirty="0" smtClean="0">
              <a:solidFill>
                <a:srgbClr val="FFFFFF"/>
              </a:solidFill>
            </a:endParaRPr>
          </a:p>
        </p:txBody>
      </p:sp>
    </p:spTree>
    <p:extLst>
      <p:ext uri="{BB962C8B-B14F-4D97-AF65-F5344CB8AC3E}">
        <p14:creationId xmlns:p14="http://schemas.microsoft.com/office/powerpoint/2010/main" val="126470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72664" y="2399121"/>
            <a:ext cx="5751244"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b="1" kern="0" noProof="0" dirty="0" smtClean="0">
                <a:solidFill>
                  <a:srgbClr val="FFFFFF"/>
                </a:solidFill>
                <a:effectLst>
                  <a:outerShdw blurRad="76200" dist="76200" dir="6600000" algn="t" rotWithShape="0">
                    <a:prstClr val="black">
                      <a:alpha val="35000"/>
                    </a:prstClr>
                  </a:outerShdw>
                </a:effectLst>
                <a:latin typeface="Arial" pitchFamily="34" charset="0"/>
                <a:cs typeface="Arial" pitchFamily="34" charset="0"/>
              </a:rPr>
              <a:t>Theoretical &amp; Conceptual</a:t>
            </a:r>
            <a:endParaRPr lang="en-US" sz="3600" b="1" kern="0" dirty="0">
              <a:solidFill>
                <a:srgbClr val="FFFFFF"/>
              </a:solidFill>
              <a:effectLst>
                <a:outerShdw blurRad="76200" dist="76200" dir="6600000" algn="t" rotWithShape="0">
                  <a:prstClr val="black">
                    <a:alpha val="35000"/>
                  </a:prstClr>
                </a:outerShdw>
              </a:effectLst>
              <a:latin typeface="Arial" pitchFamily="34" charset="0"/>
              <a:cs typeface="Arial" pitchFamily="34" charset="0"/>
            </a:endParaRPr>
          </a:p>
        </p:txBody>
      </p:sp>
      <p:sp>
        <p:nvSpPr>
          <p:cNvPr id="15" name="Oval 14"/>
          <p:cNvSpPr/>
          <p:nvPr/>
        </p:nvSpPr>
        <p:spPr>
          <a:xfrm>
            <a:off x="1401110" y="3866649"/>
            <a:ext cx="2069702" cy="241662"/>
          </a:xfrm>
          <a:prstGeom prst="ellipse">
            <a:avLst/>
          </a:prstGeom>
          <a:gradFill flip="none" rotWithShape="1">
            <a:gsLst>
              <a:gs pos="0">
                <a:sysClr val="windowText" lastClr="000000">
                  <a:lumMod val="90000"/>
                  <a:alpha val="62000"/>
                </a:sysClr>
              </a:gs>
              <a:gs pos="100000">
                <a:srgbClr val="08CFEE">
                  <a:tint val="23500"/>
                  <a:satMod val="160000"/>
                  <a:alpha val="0"/>
                </a:srgb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Oval 10"/>
          <p:cNvSpPr/>
          <p:nvPr/>
        </p:nvSpPr>
        <p:spPr>
          <a:xfrm>
            <a:off x="1468642" y="2142481"/>
            <a:ext cx="1838340" cy="1838340"/>
          </a:xfrm>
          <a:prstGeom prst="ellipse">
            <a:avLst/>
          </a:prstGeom>
          <a:solidFill>
            <a:sysClr val="windowText" lastClr="000000"/>
          </a:solidFill>
          <a:ln w="25400" cap="flat" cmpd="sng" algn="ctr">
            <a:noFill/>
            <a:prstDash val="solid"/>
          </a:ln>
          <a:effectLst>
            <a:softEdge rad="685800"/>
          </a:effectLst>
          <a:scene3d>
            <a:camera prst="orthographicFront"/>
            <a:lightRig rig="threePt" dir="t"/>
          </a:scene3d>
          <a:sp3d extrusionH="19050" prstMaterial="plastic">
            <a:bevelT w="95250" h="95250"/>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a:ln>
                <a:noFill/>
              </a:ln>
              <a:solidFill>
                <a:sysClr val="window" lastClr="FFFFFF"/>
              </a:solidFill>
              <a:effectLst/>
              <a:uLnTx/>
              <a:uFillTx/>
              <a:latin typeface="Arial Black" pitchFamily="34" charset="0"/>
              <a:ea typeface="+mn-ea"/>
              <a:cs typeface="+mn-cs"/>
            </a:endParaRPr>
          </a:p>
        </p:txBody>
      </p:sp>
      <p:grpSp>
        <p:nvGrpSpPr>
          <p:cNvPr id="20" name="Group 4"/>
          <p:cNvGrpSpPr>
            <a:grpSpLocks/>
          </p:cNvGrpSpPr>
          <p:nvPr/>
        </p:nvGrpSpPr>
        <p:grpSpPr bwMode="auto">
          <a:xfrm>
            <a:off x="1506538" y="2159000"/>
            <a:ext cx="1755775" cy="1754188"/>
            <a:chOff x="1265381" y="2235198"/>
            <a:chExt cx="1754909" cy="1754909"/>
          </a:xfrm>
        </p:grpSpPr>
        <p:sp>
          <p:nvSpPr>
            <p:cNvPr id="21" name="Oval 20"/>
            <p:cNvSpPr/>
            <p:nvPr/>
          </p:nvSpPr>
          <p:spPr>
            <a:xfrm>
              <a:off x="1265381" y="2235198"/>
              <a:ext cx="1754909" cy="175490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20"/>
            <p:cNvSpPr txBox="1">
              <a:spLocks noChangeArrowheads="1"/>
            </p:cNvSpPr>
            <p:nvPr/>
          </p:nvSpPr>
          <p:spPr bwMode="auto">
            <a:xfrm>
              <a:off x="1755112" y="2399144"/>
              <a:ext cx="804632" cy="1431749"/>
            </a:xfrm>
            <a:prstGeom prst="rect">
              <a:avLst/>
            </a:prstGeom>
          </p:spPr>
          <p:txBody>
            <a:bodyPr wrap="none">
              <a:spAutoFit/>
            </a:bodyPr>
            <a:lstStyle/>
            <a:p>
              <a:pPr algn="ctr"/>
              <a:r>
                <a:rPr lang="en-US" sz="8700" b="1" dirty="0" smtClean="0">
                  <a:solidFill>
                    <a:schemeClr val="accent1"/>
                  </a:solidFill>
                  <a:latin typeface="Arial" pitchFamily="34" charset="0"/>
                  <a:cs typeface="Arial" pitchFamily="34" charset="0"/>
                </a:rPr>
                <a:t>2</a:t>
              </a:r>
              <a:endParaRPr lang="en-US" sz="8700" b="1" dirty="0">
                <a:solidFill>
                  <a:schemeClr val="accent1"/>
                </a:solidFill>
                <a:latin typeface="Arial" pitchFamily="34" charset="0"/>
                <a:cs typeface="Arial" pitchFamily="34" charset="0"/>
              </a:endParaRPr>
            </a:p>
          </p:txBody>
        </p:sp>
      </p:grpSp>
      <p:sp>
        <p:nvSpPr>
          <p:cNvPr id="9" name="TextBox 8"/>
          <p:cNvSpPr txBox="1"/>
          <p:nvPr/>
        </p:nvSpPr>
        <p:spPr>
          <a:xfrm>
            <a:off x="4656961" y="3057491"/>
            <a:ext cx="2856296"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5400" b="1" kern="0" dirty="0" smtClean="0">
                <a:solidFill>
                  <a:srgbClr val="08CFED">
                    <a:lumMod val="60000"/>
                    <a:lumOff val="40000"/>
                    <a:alpha val="88000"/>
                  </a:srgbClr>
                </a:solidFill>
                <a:latin typeface="Arial" pitchFamily="34" charset="0"/>
                <a:cs typeface="Arial" pitchFamily="34" charset="0"/>
              </a:rPr>
              <a:t>Critique</a:t>
            </a:r>
            <a:endParaRPr kumimoji="0" lang="en-US" sz="5400" b="1" i="0" u="none" strike="noStrike" kern="0" cap="none" spc="0" normalizeH="0" baseline="0" noProof="0" dirty="0" smtClean="0">
              <a:ln>
                <a:noFill/>
              </a:ln>
              <a:solidFill>
                <a:srgbClr val="08CFED">
                  <a:lumMod val="60000"/>
                  <a:lumOff val="40000"/>
                  <a:alpha val="88000"/>
                </a:srgbClr>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320025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4588"/>
            <a:ext cx="9144000" cy="646331"/>
          </a:xfrm>
          <a:prstGeom prst="rect">
            <a:avLst/>
          </a:prstGeom>
          <a:noFill/>
        </p:spPr>
        <p:txBody>
          <a:bodyPr wrap="square" rtlCol="0">
            <a:spAutoFit/>
          </a:bodyPr>
          <a:lstStyle/>
          <a:p>
            <a:pPr algn="ctr"/>
            <a:r>
              <a:rPr lang="en-US" sz="3600" dirty="0" smtClean="0">
                <a:solidFill>
                  <a:schemeClr val="accent1">
                    <a:lumMod val="60000"/>
                    <a:lumOff val="40000"/>
                  </a:schemeClr>
                </a:solidFill>
              </a:rPr>
              <a:t>Dewey’s Philosophy of Learning</a:t>
            </a:r>
            <a:endParaRPr lang="en-US" sz="3600" dirty="0">
              <a:solidFill>
                <a:schemeClr val="accent1">
                  <a:lumMod val="60000"/>
                  <a:lumOff val="40000"/>
                </a:schemeClr>
              </a:solidFill>
            </a:endParaRPr>
          </a:p>
        </p:txBody>
      </p:sp>
      <p:sp>
        <p:nvSpPr>
          <p:cNvPr id="3" name="TextBox 2"/>
          <p:cNvSpPr txBox="1"/>
          <p:nvPr/>
        </p:nvSpPr>
        <p:spPr>
          <a:xfrm>
            <a:off x="192505" y="955414"/>
            <a:ext cx="8758990" cy="5047536"/>
          </a:xfrm>
          <a:prstGeom prst="rect">
            <a:avLst/>
          </a:prstGeom>
          <a:noFill/>
        </p:spPr>
        <p:txBody>
          <a:bodyPr wrap="square" rtlCol="0">
            <a:spAutoFit/>
          </a:bodyPr>
          <a:lstStyle/>
          <a:p>
            <a:r>
              <a:rPr lang="en-US" sz="2000" dirty="0" smtClean="0">
                <a:solidFill>
                  <a:schemeClr val="bg1"/>
                </a:solidFill>
              </a:rPr>
              <a:t>Dewey’s philosophy of learning results from the interplay of two principles: interaction and continuity.</a:t>
            </a:r>
          </a:p>
          <a:p>
            <a:endParaRPr lang="en-US" sz="2000" dirty="0" smtClean="0">
              <a:solidFill>
                <a:schemeClr val="bg1"/>
              </a:solidFill>
            </a:endParaRPr>
          </a:p>
          <a:p>
            <a:r>
              <a:rPr lang="en-US" sz="2000" dirty="0" smtClean="0">
                <a:solidFill>
                  <a:srgbClr val="87F1FF"/>
                </a:solidFill>
              </a:rPr>
              <a:t>Principle of Interaction: </a:t>
            </a:r>
            <a:r>
              <a:rPr lang="en-US" sz="2000" dirty="0">
                <a:solidFill>
                  <a:srgbClr val="FFFFFF"/>
                </a:solidFill>
              </a:rPr>
              <a:t>E</a:t>
            </a:r>
            <a:r>
              <a:rPr lang="en-US" sz="2000" dirty="0" smtClean="0">
                <a:solidFill>
                  <a:srgbClr val="FFFFFF"/>
                </a:solidFill>
              </a:rPr>
              <a:t>ach </a:t>
            </a:r>
            <a:r>
              <a:rPr lang="en-US" sz="2000" dirty="0">
                <a:solidFill>
                  <a:srgbClr val="FFFFFF"/>
                </a:solidFill>
              </a:rPr>
              <a:t>experience a person has is seen as a transaction between the individual and the environment that will </a:t>
            </a:r>
            <a:r>
              <a:rPr lang="en-US" sz="2000" dirty="0" smtClean="0">
                <a:solidFill>
                  <a:srgbClr val="FFFFFF"/>
                </a:solidFill>
              </a:rPr>
              <a:t>necessarily alter the individual in some way. These experiences are evaluated based on a measure of being either “educative” or “</a:t>
            </a:r>
            <a:r>
              <a:rPr lang="en-US" sz="2000" dirty="0" err="1" smtClean="0">
                <a:solidFill>
                  <a:srgbClr val="FFFFFF"/>
                </a:solidFill>
              </a:rPr>
              <a:t>miseducative</a:t>
            </a:r>
            <a:r>
              <a:rPr lang="en-US" sz="2000" dirty="0" smtClean="0">
                <a:solidFill>
                  <a:srgbClr val="FFFFFF"/>
                </a:solidFill>
              </a:rPr>
              <a:t>” and Dewey uses the metaphor of a teacher as matchmaker between student and knowledge for this principle. </a:t>
            </a:r>
          </a:p>
          <a:p>
            <a:endParaRPr lang="en-US" sz="2000" dirty="0">
              <a:solidFill>
                <a:srgbClr val="FFFFFF"/>
              </a:solidFill>
            </a:endParaRPr>
          </a:p>
          <a:p>
            <a:r>
              <a:rPr lang="en-US" sz="2000" dirty="0" smtClean="0">
                <a:solidFill>
                  <a:srgbClr val="87F1FF"/>
                </a:solidFill>
              </a:rPr>
              <a:t>Principle of Continuity:  </a:t>
            </a:r>
            <a:r>
              <a:rPr lang="en-US" sz="2000" dirty="0">
                <a:solidFill>
                  <a:srgbClr val="FFFFFF"/>
                </a:solidFill>
              </a:rPr>
              <a:t>Essentially, the principle of continuity asserts that a person’s present experience is a constitution of the interaction of the present situation with the habits of emotional response, perception, appreciation, sensitivity, and attitudes that have developed from past experiences (Carver &amp; Enfield, 2006)</a:t>
            </a:r>
            <a:r>
              <a:rPr lang="en-US" sz="2000" dirty="0" smtClean="0">
                <a:solidFill>
                  <a:srgbClr val="FFFFFF"/>
                </a:solidFill>
              </a:rPr>
              <a:t>.  Present experiences are thereby influenced by past ones, and will inherently influence those of the future.</a:t>
            </a:r>
            <a:endParaRPr lang="en-US" sz="2200" dirty="0" smtClean="0">
              <a:solidFill>
                <a:srgbClr val="FFFFFF"/>
              </a:solidFill>
            </a:endParaRPr>
          </a:p>
          <a:p>
            <a:pPr marL="914400" lvl="1" indent="-457200"/>
            <a:r>
              <a:rPr lang="en-US" sz="2200" dirty="0" smtClean="0">
                <a:solidFill>
                  <a:schemeClr val="bg1"/>
                </a:solidFill>
              </a:rPr>
              <a:t> </a:t>
            </a:r>
            <a:endParaRPr lang="en-US" sz="2400" dirty="0" smtClean="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4588"/>
            <a:ext cx="9144000" cy="646331"/>
          </a:xfrm>
          <a:prstGeom prst="rect">
            <a:avLst/>
          </a:prstGeom>
          <a:noFill/>
        </p:spPr>
        <p:txBody>
          <a:bodyPr wrap="square" rtlCol="0">
            <a:spAutoFit/>
          </a:bodyPr>
          <a:lstStyle/>
          <a:p>
            <a:pPr algn="ctr"/>
            <a:r>
              <a:rPr lang="en-US" sz="3600" dirty="0" err="1" smtClean="0">
                <a:solidFill>
                  <a:schemeClr val="accent1">
                    <a:lumMod val="60000"/>
                    <a:lumOff val="40000"/>
                  </a:schemeClr>
                </a:solidFill>
              </a:rPr>
              <a:t>Astin’s</a:t>
            </a:r>
            <a:r>
              <a:rPr lang="en-US" sz="3600" dirty="0" smtClean="0">
                <a:solidFill>
                  <a:schemeClr val="accent1">
                    <a:lumMod val="60000"/>
                    <a:lumOff val="40000"/>
                  </a:schemeClr>
                </a:solidFill>
              </a:rPr>
              <a:t> IEO Model</a:t>
            </a:r>
            <a:endParaRPr lang="en-US" sz="3600" dirty="0">
              <a:solidFill>
                <a:schemeClr val="accent1">
                  <a:lumMod val="60000"/>
                  <a:lumOff val="40000"/>
                </a:schemeClr>
              </a:solidFill>
            </a:endParaRPr>
          </a:p>
        </p:txBody>
      </p:sp>
      <p:sp>
        <p:nvSpPr>
          <p:cNvPr id="3" name="TextBox 2"/>
          <p:cNvSpPr txBox="1"/>
          <p:nvPr/>
        </p:nvSpPr>
        <p:spPr>
          <a:xfrm>
            <a:off x="602783" y="955414"/>
            <a:ext cx="8348711" cy="3785652"/>
          </a:xfrm>
          <a:prstGeom prst="rect">
            <a:avLst/>
          </a:prstGeom>
          <a:noFill/>
        </p:spPr>
        <p:txBody>
          <a:bodyPr wrap="square" rtlCol="0">
            <a:spAutoFit/>
          </a:bodyPr>
          <a:lstStyle/>
          <a:p>
            <a:r>
              <a:rPr lang="en-US" sz="2400" i="1" dirty="0" smtClean="0">
                <a:solidFill>
                  <a:srgbClr val="FFFFFF"/>
                </a:solidFill>
              </a:rPr>
              <a:t>According </a:t>
            </a:r>
            <a:r>
              <a:rPr lang="en-US" sz="2400" i="1" dirty="0">
                <a:solidFill>
                  <a:srgbClr val="FFFFFF"/>
                </a:solidFill>
              </a:rPr>
              <a:t>to this model, college outcomes are viewed as functions of three sets of elements: </a:t>
            </a:r>
            <a:r>
              <a:rPr lang="en-US" sz="2400" i="1" dirty="0">
                <a:solidFill>
                  <a:srgbClr val="87F1FF"/>
                </a:solidFill>
              </a:rPr>
              <a:t>inputs</a:t>
            </a:r>
            <a:r>
              <a:rPr lang="en-US" sz="2400" i="1" dirty="0">
                <a:solidFill>
                  <a:srgbClr val="FFFFFF"/>
                </a:solidFill>
              </a:rPr>
              <a:t>, the demographic characteristics, family backgrounds and academic and social experiences that students bring to college; </a:t>
            </a:r>
            <a:r>
              <a:rPr lang="en-US" sz="2400" i="1" dirty="0">
                <a:solidFill>
                  <a:srgbClr val="87F1FF"/>
                </a:solidFill>
              </a:rPr>
              <a:t>environment</a:t>
            </a:r>
            <a:r>
              <a:rPr lang="en-US" sz="2400" i="1" dirty="0">
                <a:solidFill>
                  <a:srgbClr val="FFFFFF"/>
                </a:solidFill>
              </a:rPr>
              <a:t>, the full range of people, programs, policies, cultures, and experiences that students encounter in college, whether on or off campus; and </a:t>
            </a:r>
            <a:r>
              <a:rPr lang="en-US" sz="2400" i="1" dirty="0">
                <a:solidFill>
                  <a:srgbClr val="87F1FF"/>
                </a:solidFill>
              </a:rPr>
              <a:t>outcomes</a:t>
            </a:r>
            <a:r>
              <a:rPr lang="en-US" sz="2400" i="1" dirty="0">
                <a:solidFill>
                  <a:srgbClr val="FFFFFF"/>
                </a:solidFill>
              </a:rPr>
              <a:t>, students’ characteristics, knowledge, skills, attitudes, values, beliefs, and behaviors as they exist after college</a:t>
            </a:r>
            <a:r>
              <a:rPr lang="en-US" sz="2400" i="1" dirty="0" smtClean="0">
                <a:solidFill>
                  <a:srgbClr val="FFFFFF"/>
                </a:solidFill>
              </a:rPr>
              <a:t>. </a:t>
            </a:r>
          </a:p>
          <a:p>
            <a:pPr algn="r"/>
            <a:r>
              <a:rPr lang="en-US" sz="2400" dirty="0" smtClean="0">
                <a:solidFill>
                  <a:srgbClr val="FFFFFF"/>
                </a:solidFill>
              </a:rPr>
              <a:t>(</a:t>
            </a:r>
            <a:r>
              <a:rPr lang="en-US" sz="2400" dirty="0" err="1" smtClean="0">
                <a:solidFill>
                  <a:srgbClr val="FFFFFF"/>
                </a:solidFill>
              </a:rPr>
              <a:t>Pascarella</a:t>
            </a:r>
            <a:r>
              <a:rPr lang="en-US" sz="2400" dirty="0" smtClean="0">
                <a:solidFill>
                  <a:srgbClr val="FFFFFF"/>
                </a:solidFill>
              </a:rPr>
              <a:t> &amp; </a:t>
            </a:r>
            <a:r>
              <a:rPr lang="en-US" sz="2400" dirty="0" err="1" smtClean="0">
                <a:solidFill>
                  <a:srgbClr val="FFFFFF"/>
                </a:solidFill>
              </a:rPr>
              <a:t>Terenzini</a:t>
            </a:r>
            <a:r>
              <a:rPr lang="en-US" sz="2400" dirty="0" smtClean="0">
                <a:solidFill>
                  <a:srgbClr val="FFFFFF"/>
                </a:solidFill>
              </a:rPr>
              <a:t>, 2005, p</a:t>
            </a:r>
            <a:r>
              <a:rPr lang="en-US" sz="2400" dirty="0">
                <a:solidFill>
                  <a:srgbClr val="FFFFFF"/>
                </a:solidFill>
              </a:rPr>
              <a:t>. 53)</a:t>
            </a:r>
          </a:p>
          <a:p>
            <a:pPr marL="457200" indent="-457200"/>
            <a:endParaRPr lang="en-US" sz="2400" dirty="0">
              <a:solidFill>
                <a:srgbClr val="FFFFFF"/>
              </a:solidFill>
            </a:endParaRPr>
          </a:p>
        </p:txBody>
      </p:sp>
      <p:grpSp>
        <p:nvGrpSpPr>
          <p:cNvPr id="4" name="Group 3"/>
          <p:cNvGrpSpPr/>
          <p:nvPr/>
        </p:nvGrpSpPr>
        <p:grpSpPr>
          <a:xfrm>
            <a:off x="1470183" y="4099751"/>
            <a:ext cx="6092412" cy="2758249"/>
            <a:chOff x="0" y="0"/>
            <a:chExt cx="6223000" cy="3657599"/>
          </a:xfrm>
          <a:extLst>
            <a:ext uri="{0CCBE362-F206-4b92-989A-16890622DB6E}">
              <ma14:wrappingTextBoxFlag xmlns:ma14="http://schemas.microsoft.com/office/mac/drawingml/2011/main"/>
            </a:ext>
          </a:extLst>
        </p:grpSpPr>
        <p:grpSp>
          <p:nvGrpSpPr>
            <p:cNvPr id="5" name="Group 4"/>
            <p:cNvGrpSpPr/>
            <p:nvPr/>
          </p:nvGrpSpPr>
          <p:grpSpPr>
            <a:xfrm>
              <a:off x="0" y="0"/>
              <a:ext cx="6223000" cy="3657599"/>
              <a:chOff x="0" y="0"/>
              <a:chExt cx="5937250" cy="2127250"/>
            </a:xfrm>
            <a:extLst>
              <a:ext uri="{0CCBE362-F206-4b92-989A-16890622DB6E}">
                <ma14:wrappingTextBoxFlag xmlns:ma14="http://schemas.microsoft.com/office/mac/drawingml/2011/main"/>
              </a:ext>
            </a:extLst>
          </p:grpSpPr>
          <p:graphicFrame>
            <p:nvGraphicFramePr>
              <p:cNvPr id="9" name="Diagram 8"/>
              <p:cNvGraphicFramePr/>
              <p:nvPr>
                <p:extLst>
                  <p:ext uri="{D42A27DB-BD31-4B8C-83A1-F6EECF244321}">
                    <p14:modId xmlns:p14="http://schemas.microsoft.com/office/powerpoint/2010/main" val="3663644547"/>
                  </p:ext>
                </p:extLst>
              </p:nvPr>
            </p:nvGraphicFramePr>
            <p:xfrm>
              <a:off x="0" y="228600"/>
              <a:ext cx="5937250" cy="1898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 Box 7"/>
              <p:cNvSpPr txBox="1"/>
              <p:nvPr/>
            </p:nvSpPr>
            <p:spPr>
              <a:xfrm>
                <a:off x="0" y="0"/>
                <a:ext cx="4362061" cy="329913"/>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1000"/>
                  </a:spcAft>
                </a:pPr>
                <a:endParaRPr lang="en-US" sz="1200" dirty="0">
                  <a:effectLst/>
                  <a:ea typeface="ＭＳ 明朝"/>
                  <a:cs typeface="Times New Roman"/>
                </a:endParaRPr>
              </a:p>
            </p:txBody>
          </p:sp>
        </p:grpSp>
        <p:sp>
          <p:nvSpPr>
            <p:cNvPr id="6" name="Right Arrow 5"/>
            <p:cNvSpPr/>
            <p:nvPr/>
          </p:nvSpPr>
          <p:spPr>
            <a:xfrm rot="18518402">
              <a:off x="1625186" y="1754786"/>
              <a:ext cx="925642" cy="204971"/>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Plain">
                <a:avLst/>
              </a:prstTxWarp>
              <a:noAutofit/>
            </a:bodyPr>
            <a:lstStyle/>
            <a:p>
              <a:pPr marL="0" marR="0" algn="ctr">
                <a:spcBef>
                  <a:spcPts val="0"/>
                </a:spcBef>
                <a:spcAft>
                  <a:spcPts val="1000"/>
                </a:spcAft>
              </a:pPr>
              <a:endParaRPr lang="en-US" sz="1200" dirty="0">
                <a:effectLst/>
                <a:ea typeface="ＭＳ 明朝"/>
                <a:cs typeface="Times New Roman"/>
              </a:endParaRPr>
            </a:p>
          </p:txBody>
        </p:sp>
        <p:sp>
          <p:nvSpPr>
            <p:cNvPr id="7" name="Right Arrow 6"/>
            <p:cNvSpPr/>
            <p:nvPr/>
          </p:nvSpPr>
          <p:spPr>
            <a:xfrm rot="2781351">
              <a:off x="3671800" y="1756015"/>
              <a:ext cx="977989" cy="202513"/>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Plain">
                <a:avLst/>
              </a:prstTxWarp>
              <a:noAutofit/>
            </a:bodyPr>
            <a:lstStyle/>
            <a:p>
              <a:pPr marL="0" marR="0" algn="ctr">
                <a:spcBef>
                  <a:spcPts val="0"/>
                </a:spcBef>
                <a:spcAft>
                  <a:spcPts val="1000"/>
                </a:spcAft>
              </a:pPr>
              <a:endParaRPr lang="en-US" sz="1200" dirty="0">
                <a:effectLst/>
                <a:ea typeface="ＭＳ 明朝"/>
                <a:cs typeface="Times New Roman"/>
              </a:endParaRPr>
            </a:p>
          </p:txBody>
        </p:sp>
        <p:sp>
          <p:nvSpPr>
            <p:cNvPr id="8" name="Right Arrow 7"/>
            <p:cNvSpPr/>
            <p:nvPr/>
          </p:nvSpPr>
          <p:spPr>
            <a:xfrm>
              <a:off x="2671578" y="2714921"/>
              <a:ext cx="1145097" cy="430018"/>
            </a:xfrm>
            <a:prstGeom prst="righ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1000"/>
                </a:spcAft>
              </a:pPr>
              <a:endParaRPr lang="en-US" sz="1200" dirty="0">
                <a:effectLst/>
                <a:ea typeface="ＭＳ 明朝"/>
                <a:cs typeface="Times New Roman"/>
              </a:endParaRPr>
            </a:p>
          </p:txBody>
        </p:sp>
      </p:grpSp>
    </p:spTree>
    <p:extLst>
      <p:ext uri="{BB962C8B-B14F-4D97-AF65-F5344CB8AC3E}">
        <p14:creationId xmlns:p14="http://schemas.microsoft.com/office/powerpoint/2010/main" val="1962705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60168" y="2377597"/>
            <a:ext cx="2494243"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4000" b="1" kern="0" noProof="0" dirty="0" smtClean="0">
                <a:solidFill>
                  <a:srgbClr val="FFFFFF"/>
                </a:solidFill>
                <a:effectLst>
                  <a:outerShdw blurRad="76200" dist="76200" dir="6600000" algn="t" rotWithShape="0">
                    <a:prstClr val="black">
                      <a:alpha val="35000"/>
                    </a:prstClr>
                  </a:outerShdw>
                </a:effectLst>
                <a:latin typeface="Arial" pitchFamily="34" charset="0"/>
                <a:cs typeface="Arial" pitchFamily="34" charset="0"/>
              </a:rPr>
              <a:t>A layered</a:t>
            </a:r>
            <a:endParaRPr kumimoji="0" lang="en-US" sz="4000" b="1" i="0" u="none" strike="noStrike" kern="0" cap="none" spc="0" normalizeH="0" baseline="0" noProof="0" dirty="0" smtClean="0">
              <a:ln>
                <a:noFill/>
              </a:ln>
              <a:solidFill>
                <a:srgbClr val="FFFFFF"/>
              </a:solidFill>
              <a:effectLst>
                <a:outerShdw blurRad="76200" dist="76200" dir="6600000" algn="t" rotWithShape="0">
                  <a:prstClr val="black">
                    <a:alpha val="35000"/>
                  </a:prstClr>
                </a:outerShdw>
              </a:effectLst>
              <a:uLnTx/>
              <a:uFillTx/>
              <a:latin typeface="Arial" pitchFamily="34" charset="0"/>
              <a:cs typeface="Arial" pitchFamily="34" charset="0"/>
            </a:endParaRPr>
          </a:p>
        </p:txBody>
      </p:sp>
      <p:sp>
        <p:nvSpPr>
          <p:cNvPr id="4" name="TextBox 3"/>
          <p:cNvSpPr txBox="1"/>
          <p:nvPr/>
        </p:nvSpPr>
        <p:spPr>
          <a:xfrm>
            <a:off x="4054179" y="2880353"/>
            <a:ext cx="2407330"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6000" b="1" kern="0" dirty="0" smtClean="0">
                <a:solidFill>
                  <a:srgbClr val="08CFED">
                    <a:lumMod val="60000"/>
                    <a:lumOff val="40000"/>
                    <a:alpha val="88000"/>
                  </a:srgbClr>
                </a:solidFill>
                <a:latin typeface="Arial" pitchFamily="34" charset="0"/>
                <a:cs typeface="Arial" pitchFamily="34" charset="0"/>
              </a:rPr>
              <a:t>Model </a:t>
            </a:r>
            <a:endParaRPr kumimoji="0" lang="en-US" sz="6000" b="1" i="0" u="none" strike="noStrike" kern="0" cap="none" spc="0" normalizeH="0" baseline="0" noProof="0" dirty="0" smtClean="0">
              <a:ln>
                <a:noFill/>
              </a:ln>
              <a:solidFill>
                <a:srgbClr val="08CFED">
                  <a:lumMod val="60000"/>
                  <a:lumOff val="40000"/>
                  <a:alpha val="88000"/>
                </a:srgbClr>
              </a:solidFill>
              <a:effectLst/>
              <a:uLnTx/>
              <a:uFillTx/>
              <a:latin typeface="Arial" pitchFamily="34" charset="0"/>
              <a:cs typeface="Arial" pitchFamily="34" charset="0"/>
            </a:endParaRPr>
          </a:p>
        </p:txBody>
      </p:sp>
      <p:sp>
        <p:nvSpPr>
          <p:cNvPr id="15" name="Oval 14"/>
          <p:cNvSpPr/>
          <p:nvPr/>
        </p:nvSpPr>
        <p:spPr>
          <a:xfrm>
            <a:off x="1401110" y="3866649"/>
            <a:ext cx="2069702" cy="241662"/>
          </a:xfrm>
          <a:prstGeom prst="ellipse">
            <a:avLst/>
          </a:prstGeom>
          <a:gradFill flip="none" rotWithShape="1">
            <a:gsLst>
              <a:gs pos="0">
                <a:sysClr val="windowText" lastClr="000000">
                  <a:lumMod val="90000"/>
                  <a:alpha val="62000"/>
                </a:sysClr>
              </a:gs>
              <a:gs pos="100000">
                <a:srgbClr val="08CFEE">
                  <a:tint val="23500"/>
                  <a:satMod val="160000"/>
                  <a:alpha val="0"/>
                </a:srgb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Oval 10"/>
          <p:cNvSpPr/>
          <p:nvPr/>
        </p:nvSpPr>
        <p:spPr>
          <a:xfrm>
            <a:off x="1468642" y="2142481"/>
            <a:ext cx="1838340" cy="1838340"/>
          </a:xfrm>
          <a:prstGeom prst="ellipse">
            <a:avLst/>
          </a:prstGeom>
          <a:solidFill>
            <a:sysClr val="windowText" lastClr="000000"/>
          </a:solidFill>
          <a:ln w="25400" cap="flat" cmpd="sng" algn="ctr">
            <a:noFill/>
            <a:prstDash val="solid"/>
          </a:ln>
          <a:effectLst>
            <a:softEdge rad="685800"/>
          </a:effectLst>
          <a:scene3d>
            <a:camera prst="orthographicFront"/>
            <a:lightRig rig="threePt" dir="t"/>
          </a:scene3d>
          <a:sp3d extrusionH="19050" prstMaterial="plastic">
            <a:bevelT w="95250" h="95250"/>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a:ln>
                <a:noFill/>
              </a:ln>
              <a:solidFill>
                <a:sysClr val="window" lastClr="FFFFFF"/>
              </a:solidFill>
              <a:effectLst/>
              <a:uLnTx/>
              <a:uFillTx/>
              <a:latin typeface="Arial Black" pitchFamily="34" charset="0"/>
              <a:ea typeface="+mn-ea"/>
              <a:cs typeface="+mn-cs"/>
            </a:endParaRPr>
          </a:p>
        </p:txBody>
      </p:sp>
      <p:grpSp>
        <p:nvGrpSpPr>
          <p:cNvPr id="20" name="Group 4"/>
          <p:cNvGrpSpPr>
            <a:grpSpLocks/>
          </p:cNvGrpSpPr>
          <p:nvPr/>
        </p:nvGrpSpPr>
        <p:grpSpPr bwMode="auto">
          <a:xfrm>
            <a:off x="1506538" y="2159000"/>
            <a:ext cx="1755775" cy="1754188"/>
            <a:chOff x="1265381" y="2235198"/>
            <a:chExt cx="1754909" cy="1754909"/>
          </a:xfrm>
        </p:grpSpPr>
        <p:sp>
          <p:nvSpPr>
            <p:cNvPr id="21" name="Oval 20"/>
            <p:cNvSpPr/>
            <p:nvPr/>
          </p:nvSpPr>
          <p:spPr>
            <a:xfrm>
              <a:off x="1265381" y="2235198"/>
              <a:ext cx="1754909" cy="175490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20"/>
            <p:cNvSpPr txBox="1">
              <a:spLocks noChangeArrowheads="1"/>
            </p:cNvSpPr>
            <p:nvPr/>
          </p:nvSpPr>
          <p:spPr bwMode="auto">
            <a:xfrm>
              <a:off x="1755046" y="2399144"/>
              <a:ext cx="804763" cy="1431749"/>
            </a:xfrm>
            <a:prstGeom prst="rect">
              <a:avLst/>
            </a:prstGeom>
          </p:spPr>
          <p:txBody>
            <a:bodyPr wrap="none">
              <a:spAutoFit/>
            </a:bodyPr>
            <a:lstStyle/>
            <a:p>
              <a:pPr algn="ctr"/>
              <a:r>
                <a:rPr lang="en-US" sz="8700" b="1" dirty="0">
                  <a:solidFill>
                    <a:schemeClr val="accent1"/>
                  </a:solidFill>
                  <a:latin typeface="Arial" pitchFamily="34" charset="0"/>
                  <a:cs typeface="Arial" pitchFamily="34" charset="0"/>
                </a:rPr>
                <a:t>3</a:t>
              </a:r>
            </a:p>
          </p:txBody>
        </p:sp>
      </p:grpSp>
    </p:spTree>
    <p:extLst>
      <p:ext uri="{BB962C8B-B14F-4D97-AF65-F5344CB8AC3E}">
        <p14:creationId xmlns:p14="http://schemas.microsoft.com/office/powerpoint/2010/main" val="320025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Five Rules">
  <a:themeElements>
    <a:clrScheme name="Duarte's Five Rules">
      <a:dk1>
        <a:sysClr val="windowText" lastClr="000000"/>
      </a:dk1>
      <a:lt1>
        <a:sysClr val="window" lastClr="FFFFFF"/>
      </a:lt1>
      <a:dk2>
        <a:srgbClr val="000000"/>
      </a:dk2>
      <a:lt2>
        <a:srgbClr val="EEECE1"/>
      </a:lt2>
      <a:accent1>
        <a:srgbClr val="08CFEE"/>
      </a:accent1>
      <a:accent2>
        <a:srgbClr val="F0AA26"/>
      </a:accent2>
      <a:accent3>
        <a:srgbClr val="5DA01F"/>
      </a:accent3>
      <a:accent4>
        <a:srgbClr val="F3EACD"/>
      </a:accent4>
      <a:accent5>
        <a:srgbClr val="4BACC6"/>
      </a:accent5>
      <a:accent6>
        <a:srgbClr val="F79646"/>
      </a:accent6>
      <a:hlink>
        <a:srgbClr val="F0AA26"/>
      </a:hlink>
      <a:folHlink>
        <a:srgbClr val="08CFE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Five Rules.potx</Template>
  <TotalTime>0</TotalTime>
  <Words>2897</Words>
  <Application>Microsoft Macintosh PowerPoint</Application>
  <PresentationFormat>On-screen Show (4:3)</PresentationFormat>
  <Paragraphs>153</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Five Rules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2010-04-14T20:04:37Z</dcterms:created>
  <dcterms:modified xsi:type="dcterms:W3CDTF">2012-09-21T15:24:57Z</dcterms:modified>
</cp:coreProperties>
</file>